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7" r:id="rId3"/>
    <p:sldId id="256" r:id="rId4"/>
    <p:sldId id="261" r:id="rId5"/>
    <p:sldId id="260" r:id="rId6"/>
    <p:sldId id="258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9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E96C1F-9365-A84A-8FD5-EE032F722231}" type="doc">
      <dgm:prSet loTypeId="urn:microsoft.com/office/officeart/2009/layout/Reverse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CCB43A-7AA5-7B40-8E8C-834C4B8D7F5C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dirty="0" smtClean="0"/>
            <a:t>Ethnic Armed Organizations – Signatories (8)</a:t>
          </a:r>
        </a:p>
        <a:p>
          <a:pPr algn="l"/>
          <a:r>
            <a:rPr lang="en-US" dirty="0" smtClean="0"/>
            <a:t>To continue lay the foundation for peace process/political dialogue process with current government</a:t>
          </a:r>
          <a:endParaRPr lang="en-US" dirty="0"/>
        </a:p>
      </dgm:t>
    </dgm:pt>
    <dgm:pt modelId="{D5082E67-3B27-E643-9401-280C351EA1DF}" type="parTrans" cxnId="{422367C4-1F5C-9C4B-BF54-28070042E103}">
      <dgm:prSet/>
      <dgm:spPr/>
      <dgm:t>
        <a:bodyPr/>
        <a:lstStyle/>
        <a:p>
          <a:endParaRPr lang="en-US"/>
        </a:p>
      </dgm:t>
    </dgm:pt>
    <dgm:pt modelId="{C53968D4-B02C-1646-9F9A-D2671555C6F7}" type="sibTrans" cxnId="{422367C4-1F5C-9C4B-BF54-28070042E103}">
      <dgm:prSet/>
      <dgm:spPr/>
      <dgm:t>
        <a:bodyPr/>
        <a:lstStyle/>
        <a:p>
          <a:endParaRPr lang="en-US"/>
        </a:p>
      </dgm:t>
    </dgm:pt>
    <dgm:pt modelId="{29B7EAFB-AF09-FD4E-AE67-E8B936D648AC}">
      <dgm:prSet phldrT="[Text]"/>
      <dgm:spPr>
        <a:solidFill>
          <a:srgbClr val="008000"/>
        </a:solidFill>
      </dgm:spPr>
      <dgm:t>
        <a:bodyPr/>
        <a:lstStyle/>
        <a:p>
          <a:r>
            <a:rPr lang="en-US" dirty="0" smtClean="0"/>
            <a:t>Ethnic Armed Organizations – Non-Signatories (13)</a:t>
          </a:r>
        </a:p>
        <a:p>
          <a:endParaRPr lang="en-US" dirty="0" smtClean="0"/>
        </a:p>
        <a:p>
          <a:r>
            <a:rPr lang="en-US" dirty="0" smtClean="0"/>
            <a:t>Wait to dialogue with new government</a:t>
          </a:r>
          <a:endParaRPr lang="en-US" dirty="0"/>
        </a:p>
      </dgm:t>
    </dgm:pt>
    <dgm:pt modelId="{3DC49A44-4C75-D34F-98D3-7BB5511DA6A0}" type="parTrans" cxnId="{819EA71B-1BB4-2B4F-8498-4258DACDE163}">
      <dgm:prSet/>
      <dgm:spPr/>
      <dgm:t>
        <a:bodyPr/>
        <a:lstStyle/>
        <a:p>
          <a:endParaRPr lang="en-US"/>
        </a:p>
      </dgm:t>
    </dgm:pt>
    <dgm:pt modelId="{7897FFBC-FB34-A44C-8993-8B918748C349}" type="sibTrans" cxnId="{819EA71B-1BB4-2B4F-8498-4258DACDE163}">
      <dgm:prSet/>
      <dgm:spPr/>
      <dgm:t>
        <a:bodyPr/>
        <a:lstStyle/>
        <a:p>
          <a:endParaRPr lang="en-US"/>
        </a:p>
      </dgm:t>
    </dgm:pt>
    <dgm:pt modelId="{65DD295F-0677-3F42-A612-C852A10BF3D3}" type="pres">
      <dgm:prSet presAssocID="{00E96C1F-9365-A84A-8FD5-EE032F722231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23FF155-D811-5640-93DD-7DF6B655146F}" type="pres">
      <dgm:prSet presAssocID="{00E96C1F-9365-A84A-8FD5-EE032F722231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8CC5D1-D9B3-EC48-81AB-DC758E596ABC}" type="pres">
      <dgm:prSet presAssocID="{00E96C1F-9365-A84A-8FD5-EE032F722231}" presName="LeftNode" presStyleLbl="bgImgPlace1" presStyleIdx="0" presStyleCnt="2" custScaleX="153376" custLinFactNeighborY="-1800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74A8EE33-AB39-2D4F-9507-50EBC356029A}" type="pres">
      <dgm:prSet presAssocID="{00E96C1F-9365-A84A-8FD5-EE032F722231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A6F36-B981-044A-AA32-A22776275DD5}" type="pres">
      <dgm:prSet presAssocID="{00E96C1F-9365-A84A-8FD5-EE032F722231}" presName="RightNode" presStyleLbl="bgImgPlace1" presStyleIdx="1" presStyleCnt="2" custScaleX="152504" custLinFactNeighborX="56053" custLinFactNeighborY="-263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19973F8-2BC6-554D-8D24-78EDB1378457}" type="pres">
      <dgm:prSet presAssocID="{00E96C1F-9365-A84A-8FD5-EE032F722231}" presName="TopArrow" presStyleLbl="node1" presStyleIdx="0" presStyleCnt="2" custLinFactY="41882" custLinFactNeighborX="26299" custLinFactNeighborY="100000"/>
      <dgm:spPr>
        <a:solidFill>
          <a:srgbClr val="C3D69B"/>
        </a:solidFill>
        <a:ln>
          <a:prstDash val="sysDash"/>
        </a:ln>
      </dgm:spPr>
    </dgm:pt>
    <dgm:pt modelId="{F3DCAE72-95C5-DA48-8905-4622C5CE69F7}" type="pres">
      <dgm:prSet presAssocID="{00E96C1F-9365-A84A-8FD5-EE032F722231}" presName="BottomArrow" presStyleLbl="node1" presStyleIdx="1" presStyleCnt="2" custLinFactNeighborX="28178" custLinFactNeighborY="-9390"/>
      <dgm:spPr>
        <a:solidFill>
          <a:srgbClr val="008000"/>
        </a:solidFill>
        <a:ln>
          <a:prstDash val="sysDash"/>
        </a:ln>
      </dgm:spPr>
    </dgm:pt>
  </dgm:ptLst>
  <dgm:cxnLst>
    <dgm:cxn modelId="{5FA0D923-9406-A142-BD3B-762DEAC14974}" type="presOf" srcId="{FACCB43A-7AA5-7B40-8E8C-834C4B8D7F5C}" destId="{D18CC5D1-D9B3-EC48-81AB-DC758E596ABC}" srcOrd="1" destOrd="0" presId="urn:microsoft.com/office/officeart/2009/layout/ReverseList"/>
    <dgm:cxn modelId="{819EA71B-1BB4-2B4F-8498-4258DACDE163}" srcId="{00E96C1F-9365-A84A-8FD5-EE032F722231}" destId="{29B7EAFB-AF09-FD4E-AE67-E8B936D648AC}" srcOrd="1" destOrd="0" parTransId="{3DC49A44-4C75-D34F-98D3-7BB5511DA6A0}" sibTransId="{7897FFBC-FB34-A44C-8993-8B918748C349}"/>
    <dgm:cxn modelId="{CC48FB56-F23D-BA4A-9724-6C6C0F05F1E4}" type="presOf" srcId="{29B7EAFB-AF09-FD4E-AE67-E8B936D648AC}" destId="{74A8EE33-AB39-2D4F-9507-50EBC356029A}" srcOrd="0" destOrd="0" presId="urn:microsoft.com/office/officeart/2009/layout/ReverseList"/>
    <dgm:cxn modelId="{04DA9E5C-1BB3-7746-9D1D-911DFA4E6007}" type="presOf" srcId="{29B7EAFB-AF09-FD4E-AE67-E8B936D648AC}" destId="{445A6F36-B981-044A-AA32-A22776275DD5}" srcOrd="1" destOrd="0" presId="urn:microsoft.com/office/officeart/2009/layout/ReverseList"/>
    <dgm:cxn modelId="{CCE4D1F5-A8AF-C146-8AD3-10E45B46FD3C}" type="presOf" srcId="{00E96C1F-9365-A84A-8FD5-EE032F722231}" destId="{65DD295F-0677-3F42-A612-C852A10BF3D3}" srcOrd="0" destOrd="0" presId="urn:microsoft.com/office/officeart/2009/layout/ReverseList"/>
    <dgm:cxn modelId="{422367C4-1F5C-9C4B-BF54-28070042E103}" srcId="{00E96C1F-9365-A84A-8FD5-EE032F722231}" destId="{FACCB43A-7AA5-7B40-8E8C-834C4B8D7F5C}" srcOrd="0" destOrd="0" parTransId="{D5082E67-3B27-E643-9401-280C351EA1DF}" sibTransId="{C53968D4-B02C-1646-9F9A-D2671555C6F7}"/>
    <dgm:cxn modelId="{D9F312C3-083A-F24B-B9A5-344EE66BBDDF}" type="presOf" srcId="{FACCB43A-7AA5-7B40-8E8C-834C4B8D7F5C}" destId="{D23FF155-D811-5640-93DD-7DF6B655146F}" srcOrd="0" destOrd="0" presId="urn:microsoft.com/office/officeart/2009/layout/ReverseList"/>
    <dgm:cxn modelId="{1A2B0E02-48FA-5F42-B8AB-79E18D34AB36}" type="presParOf" srcId="{65DD295F-0677-3F42-A612-C852A10BF3D3}" destId="{D23FF155-D811-5640-93DD-7DF6B655146F}" srcOrd="0" destOrd="0" presId="urn:microsoft.com/office/officeart/2009/layout/ReverseList"/>
    <dgm:cxn modelId="{23D0BC24-12DA-914D-9715-CC7E210DC451}" type="presParOf" srcId="{65DD295F-0677-3F42-A612-C852A10BF3D3}" destId="{D18CC5D1-D9B3-EC48-81AB-DC758E596ABC}" srcOrd="1" destOrd="0" presId="urn:microsoft.com/office/officeart/2009/layout/ReverseList"/>
    <dgm:cxn modelId="{C85F212A-CCE7-304F-AF13-B3D5C248F048}" type="presParOf" srcId="{65DD295F-0677-3F42-A612-C852A10BF3D3}" destId="{74A8EE33-AB39-2D4F-9507-50EBC356029A}" srcOrd="2" destOrd="0" presId="urn:microsoft.com/office/officeart/2009/layout/ReverseList"/>
    <dgm:cxn modelId="{1273FC12-CA85-8849-BB5B-2DEAFCE3C951}" type="presParOf" srcId="{65DD295F-0677-3F42-A612-C852A10BF3D3}" destId="{445A6F36-B981-044A-AA32-A22776275DD5}" srcOrd="3" destOrd="0" presId="urn:microsoft.com/office/officeart/2009/layout/ReverseList"/>
    <dgm:cxn modelId="{8596C5B7-9DFD-E148-997A-3D97DA8DD0EF}" type="presParOf" srcId="{65DD295F-0677-3F42-A612-C852A10BF3D3}" destId="{819973F8-2BC6-554D-8D24-78EDB1378457}" srcOrd="4" destOrd="0" presId="urn:microsoft.com/office/officeart/2009/layout/ReverseList"/>
    <dgm:cxn modelId="{A2687FF0-E349-5B4B-BF1B-4826575DDAA4}" type="presParOf" srcId="{65DD295F-0677-3F42-A612-C852A10BF3D3}" destId="{F3DCAE72-95C5-DA48-8905-4622C5CE69F7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8CC5D1-D9B3-EC48-81AB-DC758E596ABC}">
      <dsp:nvSpPr>
        <dsp:cNvPr id="0" name=""/>
        <dsp:cNvSpPr/>
      </dsp:nvSpPr>
      <dsp:spPr>
        <a:xfrm rot="16200000">
          <a:off x="1601648" y="760723"/>
          <a:ext cx="2612745" cy="24489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107950" rIns="97155" bIns="10795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Ethnic Armed Organizations – Signatories (8)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To continue lay the foundation for peace process/political dialogue process with current government</a:t>
          </a:r>
          <a:endParaRPr lang="en-US" sz="1700" kern="1200" dirty="0"/>
        </a:p>
      </dsp:txBody>
      <dsp:txXfrm rot="5400000">
        <a:off x="1803138" y="798367"/>
        <a:ext cx="2329333" cy="2373611"/>
      </dsp:txXfrm>
    </dsp:sp>
    <dsp:sp modelId="{445A6F36-B981-044A-AA32-A22776275DD5}">
      <dsp:nvSpPr>
        <dsp:cNvPr id="0" name=""/>
        <dsp:cNvSpPr/>
      </dsp:nvSpPr>
      <dsp:spPr>
        <a:xfrm rot="5400000">
          <a:off x="4165792" y="745947"/>
          <a:ext cx="2612745" cy="2434977"/>
        </a:xfrm>
        <a:prstGeom prst="round2SameRect">
          <a:avLst>
            <a:gd name="adj1" fmla="val 16670"/>
            <a:gd name="adj2" fmla="val 0"/>
          </a:avLst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101600" rIns="60960" bIns="10160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Ethnic Armed Organizations – Non-Signatories (13)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Wait to dialogue with new government</a:t>
          </a:r>
          <a:endParaRPr lang="en-US" sz="1600" kern="1200" dirty="0"/>
        </a:p>
      </dsp:txBody>
      <dsp:txXfrm rot="-5400000">
        <a:off x="4254676" y="775951"/>
        <a:ext cx="2316090" cy="2374971"/>
      </dsp:txXfrm>
    </dsp:sp>
    <dsp:sp modelId="{819973F8-2BC6-554D-8D24-78EDB1378457}">
      <dsp:nvSpPr>
        <dsp:cNvPr id="0" name=""/>
        <dsp:cNvSpPr/>
      </dsp:nvSpPr>
      <dsp:spPr>
        <a:xfrm>
          <a:off x="3346831" y="2368130"/>
          <a:ext cx="1669165" cy="166908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C3D69B"/>
        </a:solidFill>
        <a:ln>
          <a:noFill/>
          <a:prstDash val="sysDash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DCAE72-95C5-DA48-8905-4622C5CE69F7}">
      <dsp:nvSpPr>
        <dsp:cNvPr id="0" name=""/>
        <dsp:cNvSpPr/>
      </dsp:nvSpPr>
      <dsp:spPr>
        <a:xfrm rot="10800000">
          <a:off x="3378195" y="2238188"/>
          <a:ext cx="1669165" cy="166908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008000"/>
        </a:solidFill>
        <a:ln>
          <a:noFill/>
          <a:prstDash val="sysDash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16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9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2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3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4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6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3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8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6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2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9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92B79-FD99-4549-A6FF-0F112D6B3DA5}" type="datetimeFigureOut">
              <a:rPr lang="en-US" smtClean="0"/>
              <a:t>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51009-1703-0048-BE58-2989E1A8C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4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  <a:solidFill>
            <a:srgbClr val="632523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n-US" baseline="30000" dirty="0" smtClean="0">
                <a:solidFill>
                  <a:schemeClr val="bg1"/>
                </a:solidFill>
                <a:latin typeface="+mn-lt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 Peace Practitioners </a:t>
            </a:r>
            <a:r>
              <a:rPr lang="en-US" dirty="0" err="1" smtClean="0">
                <a:solidFill>
                  <a:schemeClr val="bg1"/>
                </a:solidFill>
                <a:latin typeface="+mn-lt"/>
              </a:rPr>
              <a:t>Reserach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 Conference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38350"/>
            <a:ext cx="6400800" cy="1752600"/>
          </a:xfrm>
        </p:spPr>
        <p:txBody>
          <a:bodyPr/>
          <a:lstStyle/>
          <a:p>
            <a:r>
              <a:rPr lang="en-US" dirty="0"/>
              <a:t>Regency Angkor Hotel, </a:t>
            </a:r>
            <a:r>
              <a:rPr lang="en-US" dirty="0" err="1"/>
              <a:t>Siem</a:t>
            </a:r>
            <a:r>
              <a:rPr lang="en-US" dirty="0"/>
              <a:t> Reap, Kingdom of Cambodia </a:t>
            </a:r>
            <a:endParaRPr lang="en-US" dirty="0" smtClean="0"/>
          </a:p>
          <a:p>
            <a:r>
              <a:rPr lang="en-US" dirty="0" smtClean="0"/>
              <a:t>9</a:t>
            </a:r>
            <a:r>
              <a:rPr lang="en-US" dirty="0"/>
              <a:t>-10 December 2015</a:t>
            </a:r>
          </a:p>
        </p:txBody>
      </p:sp>
    </p:spTree>
    <p:extLst>
      <p:ext uri="{BB962C8B-B14F-4D97-AF65-F5344CB8AC3E}">
        <p14:creationId xmlns:p14="http://schemas.microsoft.com/office/powerpoint/2010/main" val="3609072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8927" y="411506"/>
            <a:ext cx="82312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CURRENT POLITICAL LANDSCAPE AND </a:t>
            </a:r>
          </a:p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PEACE PROCESS</a:t>
            </a:r>
            <a:endParaRPr lang="x-none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" y="2374189"/>
            <a:ext cx="3856706" cy="3717721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NEW </a:t>
            </a:r>
            <a:r>
              <a:rPr lang="en-US" sz="1600" dirty="0" smtClean="0">
                <a:solidFill>
                  <a:srgbClr val="FFFF00"/>
                </a:solidFill>
              </a:rPr>
              <a:t>GOVERNMENT</a:t>
            </a:r>
            <a:r>
              <a:rPr lang="en-US" dirty="0" smtClean="0">
                <a:solidFill>
                  <a:srgbClr val="FFFF00"/>
                </a:solidFill>
              </a:rPr>
              <a:t> AND PEACE PROCESS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FFFFFF"/>
                </a:solidFill>
              </a:rPr>
              <a:t>WAIT and SEE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242231124"/>
              </p:ext>
            </p:extLst>
          </p:nvPr>
        </p:nvGraphicFramePr>
        <p:xfrm>
          <a:off x="2304613" y="1663558"/>
          <a:ext cx="747824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5560609" y="4848924"/>
            <a:ext cx="2036260" cy="163121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၃</a:t>
            </a:r>
            <a:r>
              <a:rPr lang="en-US" sz="10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၄</a:t>
            </a:r>
            <a:endParaRPr lang="en-US" sz="10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9506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8" grpId="0">
        <p:bldAsOne/>
      </p:bldGraphic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196498" y="331282"/>
            <a:ext cx="6626754" cy="629436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SELF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135290" y="1159488"/>
            <a:ext cx="4693950" cy="461954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SELFNy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000448" y="2024502"/>
            <a:ext cx="2982038" cy="301834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63121" y="552135"/>
            <a:ext cx="1527838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Track -3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73568" y="3593105"/>
            <a:ext cx="1435798" cy="47705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</a:rPr>
              <a:t>Track - 1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12814" y="2292591"/>
            <a:ext cx="24079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Facilitation</a:t>
            </a:r>
          </a:p>
          <a:p>
            <a:pPr algn="ctr"/>
            <a:r>
              <a:rPr lang="en-US" sz="2400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Technical support</a:t>
            </a:r>
            <a:endParaRPr lang="en-US" sz="2400" dirty="0">
              <a:ln w="10541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8190" y="4952002"/>
            <a:ext cx="32635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0541" cmpd="sng">
                  <a:solidFill>
                    <a:srgbClr val="660066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Civil Society Forum for Peace</a:t>
            </a:r>
            <a:endParaRPr lang="en-US" sz="2000" b="1" dirty="0">
              <a:ln w="10541" cmpd="sng">
                <a:solidFill>
                  <a:srgbClr val="660066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33016" y="5779033"/>
            <a:ext cx="387798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Civilian Ceasefire Monitoring</a:t>
            </a:r>
            <a:endParaRPr lang="en-US" sz="2400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8704" y="1941815"/>
            <a:ext cx="1435798" cy="400110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Track – 1.5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53584" y="3694419"/>
            <a:ext cx="1408521" cy="4770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dirty="0" smtClean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rgbClr val="660066"/>
                </a:solidFill>
              </a:rPr>
              <a:t>Advocate</a:t>
            </a:r>
            <a:endParaRPr lang="en-US" sz="2500" dirty="0">
              <a:ln w="10541" cmpd="sng">
                <a:solidFill>
                  <a:srgbClr val="660066"/>
                </a:solidFill>
                <a:prstDash val="solid"/>
              </a:ln>
              <a:solidFill>
                <a:srgbClr val="6600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17541" y="2650749"/>
            <a:ext cx="1414939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Mobilizer</a:t>
            </a:r>
            <a:endParaRPr lang="en-US" sz="2500" dirty="0">
              <a:ln w="10541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3840" y="1302800"/>
            <a:ext cx="1435798" cy="400110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Track – 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25968" y="4058390"/>
            <a:ext cx="1435798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Ceasefire Negotiation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20077" y="0"/>
            <a:ext cx="2323923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Peace </a:t>
            </a:r>
          </a:p>
          <a:p>
            <a:pPr algn="ctr"/>
            <a:r>
              <a:rPr lang="en-US" sz="3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Practitioner’s </a:t>
            </a:r>
          </a:p>
          <a:p>
            <a:pPr algn="ctr"/>
            <a:r>
              <a:rPr lang="en-US" sz="3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Role</a:t>
            </a:r>
            <a:endParaRPr lang="en-US" sz="3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8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308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1" grpId="0"/>
      <p:bldP spid="12" grpId="0"/>
      <p:bldP spid="13" grpId="0" animBg="1"/>
      <p:bldP spid="14" grpId="0"/>
      <p:bldP spid="16" grpId="0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64" y="358023"/>
            <a:ext cx="8518140" cy="50972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40157" y="5728020"/>
            <a:ext cx="4035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Co-Facilitator</a:t>
            </a:r>
            <a:endParaRPr lang="en-US" sz="5400" b="1" dirty="0">
              <a:ln w="10541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596" y="5852030"/>
            <a:ext cx="2834776" cy="83099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sz="2400" b="1" dirty="0" smtClean="0"/>
              <a:t>“Insider-Partial”</a:t>
            </a:r>
          </a:p>
          <a:p>
            <a:pPr lvl="1" algn="ctr"/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436141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728" y="3678210"/>
            <a:ext cx="4450048" cy="3149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7" y="-23700"/>
            <a:ext cx="5434870" cy="36855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503887" y="280269"/>
            <a:ext cx="3375631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Impartial </a:t>
            </a: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Facilitation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766" y="4453904"/>
            <a:ext cx="3659738" cy="20928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600" dirty="0" smtClean="0"/>
              <a:t>Facilitators……</a:t>
            </a:r>
          </a:p>
          <a:p>
            <a:r>
              <a:rPr lang="en-US" sz="2600" dirty="0" smtClean="0"/>
              <a:t>Influence</a:t>
            </a:r>
          </a:p>
          <a:p>
            <a:r>
              <a:rPr lang="en-US" sz="2600" dirty="0" smtClean="0"/>
              <a:t> the design of the process</a:t>
            </a:r>
          </a:p>
          <a:p>
            <a:r>
              <a:rPr lang="en-US" sz="2600" dirty="0" smtClean="0"/>
              <a:t>And </a:t>
            </a:r>
          </a:p>
          <a:p>
            <a:r>
              <a:rPr lang="en-US" sz="2600" dirty="0" smtClean="0"/>
              <a:t>process of the talks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5648984" y="2510297"/>
            <a:ext cx="3352200" cy="892552"/>
          </a:xfrm>
          <a:prstGeom prst="rect">
            <a:avLst/>
          </a:prstGeom>
          <a:solidFill>
            <a:srgbClr val="632523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CFFCC"/>
                </a:solidFill>
              </a:rPr>
              <a:t>No external 3</a:t>
            </a:r>
            <a:r>
              <a:rPr lang="en-US" sz="2600" b="1" baseline="30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CFFCC"/>
                </a:solidFill>
              </a:rPr>
              <a:t>rd</a:t>
            </a:r>
            <a:r>
              <a:rPr lang="en-US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CFFCC"/>
                </a:solidFill>
              </a:rPr>
              <a:t> party</a:t>
            </a:r>
          </a:p>
          <a:p>
            <a:r>
              <a:rPr lang="en-US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CFFCC"/>
                </a:solidFill>
              </a:rPr>
              <a:t>Myanmar – OWN WAY</a:t>
            </a:r>
            <a:endParaRPr lang="en-US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38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76" y="194221"/>
            <a:ext cx="8467519" cy="4078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“Impartial facilitator of the process”</a:t>
            </a:r>
          </a:p>
          <a:p>
            <a:pPr marL="404813" lvl="2" indent="-404813"/>
            <a:r>
              <a:rPr lang="en-US" dirty="0" smtClean="0"/>
              <a:t>To be objective; technically strong</a:t>
            </a:r>
          </a:p>
          <a:p>
            <a:pPr marL="404813" lvl="2" indent="-404813"/>
            <a:r>
              <a:rPr lang="en-US" dirty="0" smtClean="0"/>
              <a:t>Way of communication to the team you represent during the talks</a:t>
            </a:r>
          </a:p>
          <a:p>
            <a:pPr marL="404813" lvl="2" indent="-404813"/>
            <a:r>
              <a:rPr lang="en-US" dirty="0"/>
              <a:t> </a:t>
            </a:r>
            <a:r>
              <a:rPr lang="en-US" dirty="0" smtClean="0"/>
              <a:t>mindful about building relationship with the other side</a:t>
            </a:r>
          </a:p>
          <a:p>
            <a:pPr marL="404813" lvl="2" indent="-404813"/>
            <a:r>
              <a:rPr lang="en-US" dirty="0" smtClean="0"/>
              <a:t>Facilitator is not a decision maker at the table (you can suggest options</a:t>
            </a:r>
          </a:p>
          <a:p>
            <a:pPr marL="404813" lvl="2" indent="-404813"/>
            <a:r>
              <a:rPr lang="en-US" dirty="0" smtClean="0"/>
              <a:t>Not to over do the paraphrasing nor summarizing (Generals in uniform gets impatience)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0578" y="3777204"/>
            <a:ext cx="4749173" cy="30807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092" y="4463989"/>
            <a:ext cx="3887509" cy="201593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Sometimes…</a:t>
            </a:r>
          </a:p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Just</a:t>
            </a:r>
          </a:p>
          <a:p>
            <a:pPr algn="ctr"/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800000"/>
                </a:solidFill>
              </a:rPr>
              <a:t>LET THEM TALK</a:t>
            </a:r>
          </a:p>
        </p:txBody>
      </p:sp>
    </p:spTree>
    <p:extLst>
      <p:ext uri="{BB962C8B-B14F-4D97-AF65-F5344CB8AC3E}">
        <p14:creationId xmlns:p14="http://schemas.microsoft.com/office/powerpoint/2010/main" val="1157570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289" y="147240"/>
            <a:ext cx="4212051" cy="32023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61" y="2772186"/>
            <a:ext cx="5046997" cy="4085814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7261" y="183053"/>
            <a:ext cx="4178537" cy="230156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Able to influence the negotiators</a:t>
            </a:r>
          </a:p>
          <a:p>
            <a:r>
              <a:rPr lang="en-US" dirty="0" smtClean="0"/>
              <a:t>They do the job </a:t>
            </a:r>
          </a:p>
          <a:p>
            <a:pPr marL="0" indent="0">
              <a:buNone/>
            </a:pPr>
            <a:r>
              <a:rPr lang="en-US" dirty="0" smtClean="0"/>
              <a:t>    (e.g. draft agenda, draft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the text, insert opinion)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1228" y="5188565"/>
            <a:ext cx="3972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Develop professional relationship with the technical team of the other side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Develop team work between the technical teams from both sides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8829" y="3475247"/>
            <a:ext cx="2431563" cy="1477328"/>
          </a:xfrm>
          <a:prstGeom prst="rect">
            <a:avLst/>
          </a:prstGeom>
          <a:solidFill>
            <a:srgbClr val="660066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Technical </a:t>
            </a:r>
          </a:p>
          <a:p>
            <a:pPr algn="ctr"/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Advisor</a:t>
            </a:r>
            <a:endParaRPr lang="en-US" sz="4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778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7444" y="1807835"/>
            <a:ext cx="7878474" cy="255454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rush Script MT Italic"/>
                <a:cs typeface="Brush Script MT Italic"/>
              </a:rPr>
              <a:t>Thank You</a:t>
            </a:r>
            <a:endParaRPr lang="en-US" sz="16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1111395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257</Words>
  <Application>Microsoft Macintosh PowerPoint</Application>
  <PresentationFormat>On-screen Show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4th Peace Practitioners Reserach Conference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 Nan</dc:creator>
  <cp:lastModifiedBy>CPCS1</cp:lastModifiedBy>
  <cp:revision>27</cp:revision>
  <dcterms:created xsi:type="dcterms:W3CDTF">2015-12-08T11:45:47Z</dcterms:created>
  <dcterms:modified xsi:type="dcterms:W3CDTF">2016-01-15T06:37:20Z</dcterms:modified>
</cp:coreProperties>
</file>