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74" r:id="rId4"/>
    <p:sldId id="279" r:id="rId5"/>
    <p:sldId id="267" r:id="rId6"/>
    <p:sldId id="276" r:id="rId7"/>
    <p:sldId id="270" r:id="rId8"/>
    <p:sldId id="271" r:id="rId9"/>
    <p:sldId id="280" r:id="rId10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Neue Light"/>
      </a:defRPr>
    </a:lvl1pPr>
    <a:lvl2pPr indent="228600" algn="ctr" defTabSz="584200">
      <a:defRPr sz="3600">
        <a:latin typeface="+mn-lt"/>
        <a:ea typeface="+mn-ea"/>
        <a:cs typeface="+mn-cs"/>
        <a:sym typeface="Helvetica Neue Light"/>
      </a:defRPr>
    </a:lvl2pPr>
    <a:lvl3pPr indent="457200" algn="ctr" defTabSz="584200">
      <a:defRPr sz="3600">
        <a:latin typeface="+mn-lt"/>
        <a:ea typeface="+mn-ea"/>
        <a:cs typeface="+mn-cs"/>
        <a:sym typeface="Helvetica Neue Light"/>
      </a:defRPr>
    </a:lvl3pPr>
    <a:lvl4pPr indent="685800" algn="ctr" defTabSz="584200">
      <a:defRPr sz="3600">
        <a:latin typeface="+mn-lt"/>
        <a:ea typeface="+mn-ea"/>
        <a:cs typeface="+mn-cs"/>
        <a:sym typeface="Helvetica Neue Light"/>
      </a:defRPr>
    </a:lvl4pPr>
    <a:lvl5pPr indent="914400" algn="ctr" defTabSz="584200">
      <a:defRPr sz="3600">
        <a:latin typeface="+mn-lt"/>
        <a:ea typeface="+mn-ea"/>
        <a:cs typeface="+mn-cs"/>
        <a:sym typeface="Helvetica Neue Light"/>
      </a:defRPr>
    </a:lvl5pPr>
    <a:lvl6pPr indent="1143000" algn="ctr" defTabSz="584200">
      <a:defRPr sz="3600">
        <a:latin typeface="+mn-lt"/>
        <a:ea typeface="+mn-ea"/>
        <a:cs typeface="+mn-cs"/>
        <a:sym typeface="Helvetica Neue Light"/>
      </a:defRPr>
    </a:lvl6pPr>
    <a:lvl7pPr indent="1371600" algn="ctr" defTabSz="584200">
      <a:defRPr sz="3600">
        <a:latin typeface="+mn-lt"/>
        <a:ea typeface="+mn-ea"/>
        <a:cs typeface="+mn-cs"/>
        <a:sym typeface="Helvetica Neue Light"/>
      </a:defRPr>
    </a:lvl7pPr>
    <a:lvl8pPr indent="1600200" algn="ctr" defTabSz="584200">
      <a:defRPr sz="3600">
        <a:latin typeface="+mn-lt"/>
        <a:ea typeface="+mn-ea"/>
        <a:cs typeface="+mn-cs"/>
        <a:sym typeface="Helvetica Neue Light"/>
      </a:defRPr>
    </a:lvl8pPr>
    <a:lvl9pPr indent="1828800" algn="ctr" defTabSz="584200">
      <a:defRPr sz="3600">
        <a:latin typeface="+mn-lt"/>
        <a:ea typeface="+mn-ea"/>
        <a:cs typeface="+mn-cs"/>
        <a:sym typeface="Helvetica Neue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E2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C4C6C6"/>
              </a:solidFill>
              <a:prstDash val="solid"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E9E8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25D6B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FF8FA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F728F"/>
              </a:solidFill>
              <a:prstDash val="solid"/>
              <a:miter lim="400000"/>
            </a:ln>
          </a:top>
          <a:bottom>
            <a:ln w="12700" cap="flat">
              <a:solidFill>
                <a:srgbClr val="4F728F"/>
              </a:solidFill>
              <a:prstDash val="solid"/>
              <a:miter lim="400000"/>
            </a:ln>
          </a:bottom>
          <a:insideH>
            <a:ln w="12700" cap="flat">
              <a:solidFill>
                <a:srgbClr val="4F728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4DADF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38EB0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73D59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3C3C1D"/>
              </a:solidFill>
              <a:prstDash val="solid"/>
              <a:miter lim="400000"/>
            </a:ln>
          </a:left>
          <a:right>
            <a:ln w="12700" cap="flat">
              <a:solidFill>
                <a:srgbClr val="A9A584"/>
              </a:solidFill>
              <a:prstDash val="solid"/>
              <a:miter lim="400000"/>
            </a:ln>
          </a:right>
          <a:top>
            <a:ln w="12700" cap="flat">
              <a:solidFill>
                <a:srgbClr val="A9A584"/>
              </a:solidFill>
              <a:prstDash val="solid"/>
              <a:miter lim="400000"/>
            </a:ln>
          </a:top>
          <a:bottom>
            <a:ln w="12700" cap="flat">
              <a:solidFill>
                <a:srgbClr val="A9A584"/>
              </a:solidFill>
              <a:prstDash val="solid"/>
              <a:miter lim="400000"/>
            </a:ln>
          </a:bottom>
          <a:insideH>
            <a:ln w="12700" cap="flat">
              <a:solidFill>
                <a:srgbClr val="A9A584"/>
              </a:solidFill>
              <a:prstDash val="solid"/>
              <a:miter lim="400000"/>
            </a:ln>
          </a:insideH>
          <a:insideV>
            <a:ln w="12700" cap="flat">
              <a:solidFill>
                <a:srgbClr val="A9A584"/>
              </a:solidFill>
              <a:prstDash val="solid"/>
              <a:miter lim="400000"/>
            </a:ln>
          </a:insideV>
        </a:tcBdr>
        <a:fill>
          <a:solidFill>
            <a:srgbClr val="CFCDBB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C6C6C6"/>
              </a:solidFill>
              <a:prstDash val="solid"/>
              <a:miter lim="400000"/>
            </a:ln>
          </a:left>
          <a:right>
            <a:ln w="12700" cap="flat">
              <a:solidFill>
                <a:srgbClr val="C6C6C6"/>
              </a:solidFill>
              <a:prstDash val="solid"/>
              <a:miter lim="400000"/>
            </a:ln>
          </a:right>
          <a:top>
            <a:ln w="12700" cap="flat">
              <a:solidFill>
                <a:srgbClr val="656839"/>
              </a:solidFill>
              <a:prstDash val="solid"/>
              <a:miter lim="400000"/>
            </a:ln>
          </a:top>
          <a:bottom>
            <a:ln w="12700" cap="flat">
              <a:solidFill>
                <a:srgbClr val="3C3C1D"/>
              </a:solidFill>
              <a:prstDash val="solid"/>
              <a:miter lim="400000"/>
            </a:ln>
          </a:bottom>
          <a:insideH>
            <a:ln w="12700" cap="flat">
              <a:solidFill>
                <a:srgbClr val="C6C6C6"/>
              </a:solidFill>
              <a:prstDash val="solid"/>
              <a:miter lim="400000"/>
            </a:ln>
          </a:insideH>
          <a:insideV>
            <a:ln w="12700" cap="flat">
              <a:solidFill>
                <a:srgbClr val="C6C6C6"/>
              </a:solidFill>
              <a:prstDash val="solid"/>
              <a:miter lim="400000"/>
            </a:ln>
          </a:insideV>
        </a:tcBdr>
        <a:fill>
          <a:solidFill>
            <a:srgbClr val="E8E9E8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9A584"/>
              </a:solidFill>
              <a:prstDash val="solid"/>
              <a:miter lim="400000"/>
            </a:ln>
          </a:left>
          <a:right>
            <a:ln w="12700" cap="flat">
              <a:solidFill>
                <a:srgbClr val="A9A584"/>
              </a:solidFill>
              <a:prstDash val="solid"/>
              <a:miter lim="400000"/>
            </a:ln>
          </a:right>
          <a:top>
            <a:ln w="12700" cap="flat">
              <a:solidFill>
                <a:srgbClr val="3C3C1D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AAA485"/>
              </a:solidFill>
              <a:prstDash val="solid"/>
              <a:miter lim="400000"/>
            </a:ln>
          </a:insideH>
          <a:insideV>
            <a:ln w="12700" cap="flat">
              <a:solidFill>
                <a:srgbClr val="A9A584"/>
              </a:solidFill>
              <a:prstDash val="solid"/>
              <a:miter lim="400000"/>
            </a:ln>
          </a:insideV>
        </a:tcBdr>
        <a:fill>
          <a:solidFill>
            <a:srgbClr val="656839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1F1F1"/>
          </a:solidFill>
        </a:fill>
      </a:tcStyle>
    </a:wholeTbl>
    <a:band2H>
      <a:tcTxStyle/>
      <a:tcStyle>
        <a:tcBdr/>
        <a:fill>
          <a:solidFill>
            <a:srgbClr val="E4E4E0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515151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D7766"/>
              </a:solidFill>
              <a:prstDash val="solid"/>
              <a:miter lim="400000"/>
            </a:ln>
          </a:top>
          <a:bottom>
            <a:ln w="12700" cap="flat">
              <a:solidFill>
                <a:srgbClr val="7D7766"/>
              </a:solidFill>
              <a:prstDash val="solid"/>
              <a:miter lim="400000"/>
            </a:ln>
          </a:bottom>
          <a:insideH>
            <a:ln w="12700" cap="flat">
              <a:solidFill>
                <a:srgbClr val="7D776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F8B7E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515151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1F1F1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15151"/>
              </a:solidFill>
              <a:prstDash val="solid"/>
              <a:miter lim="400000"/>
            </a:ln>
          </a:top>
          <a:bottom>
            <a:ln w="25400" cap="flat">
              <a:solidFill>
                <a:srgbClr val="A9A58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E5A4C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solidFill>
                <a:srgbClr val="747474"/>
              </a:solidFill>
              <a:prstDash val="solid"/>
              <a:miter lim="400000"/>
            </a:ln>
          </a:insideH>
          <a:insideV>
            <a:ln w="12700" cap="flat">
              <a:solidFill>
                <a:srgbClr val="74747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777777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2D2D2">
              <a:alpha val="3000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C9C9C9"/>
              </a:solidFill>
              <a:prstDash val="solid"/>
              <a:miter lim="400000"/>
            </a:ln>
          </a:top>
          <a:bottom>
            <a:ln w="12700" cap="flat">
              <a:solidFill>
                <a:srgbClr val="C9C9C9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08" d="100"/>
          <a:sy n="108" d="100"/>
        </p:scale>
        <p:origin x="3640" y="4912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handoutMaster" Target="handoutMasters/handout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B8F38C-60D6-9E40-B5ED-0AEDAB899031}" type="datetimeFigureOut">
              <a:rPr lang="en-US" smtClean="0"/>
              <a:t>12/10/15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6D12F1-2C4E-C447-8192-93B15A649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63334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8" name="Shape 3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46577392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65811" lvl="0" indent="-265811" defTabSz="416052">
              <a:lnSpc>
                <a:spcPct val="120000"/>
              </a:lnSpc>
              <a:spcBef>
                <a:spcPts val="2000"/>
              </a:spcBef>
              <a:buFont typeface="Helvetica Neue"/>
              <a:tabLst>
                <a:tab pos="127000" algn="l"/>
                <a:tab pos="406400" algn="l"/>
              </a:tabLst>
              <a:defRPr sz="1800">
                <a:solidFill>
                  <a:srgbClr val="000000"/>
                </a:solidFill>
              </a:defRPr>
            </a:pPr>
            <a:r>
              <a:rPr lang="en-US" sz="2400" dirty="0" smtClean="0">
                <a:latin typeface="Helvetica"/>
                <a:ea typeface="Helvetica"/>
                <a:cs typeface="Helvetica"/>
                <a:sym typeface="Helvetica"/>
              </a:rPr>
              <a:t>Shan state is the microcosm of Myanmar (Diversities of community, culture, ethnic and belief with existing conflicts and tensions among the groups) </a:t>
            </a:r>
          </a:p>
          <a:p>
            <a:pPr marL="265811" lvl="0" indent="-265811" defTabSz="416052">
              <a:lnSpc>
                <a:spcPct val="120000"/>
              </a:lnSpc>
              <a:spcBef>
                <a:spcPts val="2000"/>
              </a:spcBef>
              <a:buFont typeface="Helvetica Neue"/>
              <a:tabLst>
                <a:tab pos="127000" algn="l"/>
                <a:tab pos="406400" algn="l"/>
              </a:tabLst>
              <a:defRPr sz="1800">
                <a:solidFill>
                  <a:srgbClr val="000000"/>
                </a:solidFill>
              </a:defRPr>
            </a:pPr>
            <a:r>
              <a:rPr lang="en-US" sz="2400" dirty="0" smtClean="0">
                <a:latin typeface="Helvetica"/>
                <a:ea typeface="Helvetica"/>
                <a:cs typeface="Helvetica"/>
                <a:sym typeface="Helvetica"/>
              </a:rPr>
              <a:t>Fighting in Southern Shan State only formally ended in 2012 with the signing of a peace agreement between the Shan State Army-South/Restoration Council of Shan State and the government led by President </a:t>
            </a:r>
            <a:r>
              <a:rPr lang="en-US" sz="2400" dirty="0" err="1" smtClean="0">
                <a:latin typeface="Helvetica"/>
                <a:ea typeface="Helvetica"/>
                <a:cs typeface="Helvetica"/>
                <a:sym typeface="Helvetica"/>
              </a:rPr>
              <a:t>Thein</a:t>
            </a:r>
            <a:r>
              <a:rPr lang="en-US" sz="2400" dirty="0" smtClean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lang="en-US" sz="2400" dirty="0" err="1" smtClean="0">
                <a:latin typeface="Helvetica"/>
                <a:ea typeface="Helvetica"/>
                <a:cs typeface="Helvetica"/>
                <a:sym typeface="Helvetica"/>
              </a:rPr>
              <a:t>Sein</a:t>
            </a:r>
            <a:r>
              <a:rPr lang="en-US" sz="2400" dirty="0" smtClean="0">
                <a:latin typeface="Helvetica"/>
                <a:ea typeface="Helvetica"/>
                <a:cs typeface="Helvetica"/>
                <a:sym typeface="Helvetica"/>
              </a:rPr>
              <a:t> (refers to BNI reports 2013, 2014) </a:t>
            </a:r>
          </a:p>
          <a:p>
            <a:pPr marL="265811" lvl="0" indent="-265811" defTabSz="416052">
              <a:lnSpc>
                <a:spcPct val="120000"/>
              </a:lnSpc>
              <a:spcBef>
                <a:spcPts val="2000"/>
              </a:spcBef>
              <a:buFont typeface="Helvetica Neue"/>
              <a:tabLst>
                <a:tab pos="127000" algn="l"/>
                <a:tab pos="406400" algn="l"/>
              </a:tabLst>
              <a:defRPr sz="1800">
                <a:solidFill>
                  <a:srgbClr val="000000"/>
                </a:solidFill>
              </a:defRPr>
            </a:pPr>
            <a:r>
              <a:rPr lang="en-US" sz="2400" dirty="0" smtClean="0">
                <a:latin typeface="Helvetica"/>
                <a:ea typeface="Helvetica"/>
                <a:cs typeface="Helvetica"/>
                <a:sym typeface="Helvetica"/>
              </a:rPr>
              <a:t>People see peace as the negative peace (the absence of violence and the absence of war) as the only solution for their suffering.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813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233642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/>
          <p:nvPr/>
        </p:nvSpPr>
        <p:spPr>
          <a:xfrm>
            <a:off x="571500" y="4749800"/>
            <a:ext cx="11868094" cy="129"/>
          </a:xfrm>
          <a:prstGeom prst="rect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7" name="Shape 7"/>
          <p:cNvSpPr>
            <a:spLocks noGrp="1"/>
          </p:cNvSpPr>
          <p:nvPr>
            <p:ph type="title"/>
          </p:nvPr>
        </p:nvSpPr>
        <p:spPr>
          <a:xfrm>
            <a:off x="571500" y="1320800"/>
            <a:ext cx="11861800" cy="3175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200"/>
              <a:t>Title Text</a:t>
            </a:r>
          </a:p>
        </p:txBody>
      </p:sp>
      <p:sp>
        <p:nvSpPr>
          <p:cNvPr id="8" name="Shape 8"/>
          <p:cNvSpPr>
            <a:spLocks noGrp="1"/>
          </p:cNvSpPr>
          <p:nvPr>
            <p:ph type="body" idx="1"/>
          </p:nvPr>
        </p:nvSpPr>
        <p:spPr>
          <a:xfrm>
            <a:off x="571500" y="5016500"/>
            <a:ext cx="11861800" cy="1016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 rot="5400000">
            <a:off x="6832536" y="8686863"/>
            <a:ext cx="1422529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9A9A9A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409700" y="7785100"/>
            <a:ext cx="5791200" cy="1701800"/>
          </a:xfrm>
          <a:prstGeom prst="rect">
            <a:avLst/>
          </a:prstGeom>
        </p:spPr>
        <p:txBody>
          <a:bodyPr anchor="ctr"/>
          <a:lstStyle>
            <a:lvl1pPr algn="r"/>
          </a:lstStyle>
          <a:p>
            <a:pPr lvl="0">
              <a:defRPr sz="1800"/>
            </a:pPr>
            <a:r>
              <a:rPr sz="4200"/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idx="1"/>
          </p:nvPr>
        </p:nvSpPr>
        <p:spPr>
          <a:xfrm>
            <a:off x="7848600" y="8470900"/>
            <a:ext cx="4953000" cy="508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571500" y="4864100"/>
            <a:ext cx="5334476" cy="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rgbClr val="9A9A9A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571500" y="1435100"/>
            <a:ext cx="5334000" cy="3175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200"/>
              <a:t>Title Text</a:t>
            </a:r>
          </a:p>
        </p:txBody>
      </p:sp>
      <p:sp>
        <p:nvSpPr>
          <p:cNvPr id="18" name="Shape 18"/>
          <p:cNvSpPr>
            <a:spLocks noGrp="1"/>
          </p:cNvSpPr>
          <p:nvPr>
            <p:ph type="body" idx="1"/>
          </p:nvPr>
        </p:nvSpPr>
        <p:spPr>
          <a:xfrm>
            <a:off x="571500" y="5130800"/>
            <a:ext cx="5334000" cy="3175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200"/>
              <a:t>Title Text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200"/>
              <a:t>Title Text</a:t>
            </a:r>
          </a:p>
        </p:txBody>
      </p:sp>
      <p:sp>
        <p:nvSpPr>
          <p:cNvPr id="23" name="Shape 2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47474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47474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47474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47474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47474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/>
          <p:nvPr/>
        </p:nvSpPr>
        <p:spPr>
          <a:xfrm>
            <a:off x="571500" y="1968500"/>
            <a:ext cx="5073394" cy="133"/>
          </a:xfrm>
          <a:prstGeom prst="rect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6" name="Shape 26"/>
          <p:cNvSpPr>
            <a:spLocks noGrp="1"/>
          </p:cNvSpPr>
          <p:nvPr>
            <p:ph type="title"/>
          </p:nvPr>
        </p:nvSpPr>
        <p:spPr>
          <a:xfrm>
            <a:off x="571500" y="330200"/>
            <a:ext cx="5080000" cy="1397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200"/>
              <a:t>Title Text</a:t>
            </a:r>
          </a:p>
        </p:txBody>
      </p:sp>
      <p:sp>
        <p:nvSpPr>
          <p:cNvPr id="27" name="Shape 27"/>
          <p:cNvSpPr>
            <a:spLocks noGrp="1"/>
          </p:cNvSpPr>
          <p:nvPr>
            <p:ph type="body" idx="1"/>
          </p:nvPr>
        </p:nvSpPr>
        <p:spPr>
          <a:xfrm>
            <a:off x="571500" y="2222500"/>
            <a:ext cx="5080000" cy="6667500"/>
          </a:xfrm>
          <a:prstGeom prst="rect">
            <a:avLst/>
          </a:prstGeom>
        </p:spPr>
        <p:txBody>
          <a:bodyPr/>
          <a:lstStyle>
            <a:lvl1pPr marL="330200" indent="-330200">
              <a:spcBef>
                <a:spcPts val="3000"/>
              </a:spcBef>
              <a:buFontTx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660400" indent="-330200">
              <a:spcBef>
                <a:spcPts val="3000"/>
              </a:spcBef>
              <a:buFontTx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90600" indent="-330200">
              <a:spcBef>
                <a:spcPts val="3000"/>
              </a:spcBef>
              <a:buFontTx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320800" indent="-330200">
              <a:spcBef>
                <a:spcPts val="3000"/>
              </a:spcBef>
              <a:buFontTx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651000" indent="-330200">
              <a:spcBef>
                <a:spcPts val="3000"/>
              </a:spcBef>
              <a:buFontTx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body" idx="1"/>
          </p:nvPr>
        </p:nvSpPr>
        <p:spPr>
          <a:xfrm>
            <a:off x="889000" y="889000"/>
            <a:ext cx="11214100" cy="79629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47474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47474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47474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47474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47474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/>
          <p:nvPr/>
        </p:nvSpPr>
        <p:spPr>
          <a:xfrm>
            <a:off x="9055098" y="508000"/>
            <a:ext cx="128" cy="7975631"/>
          </a:xfrm>
          <a:prstGeom prst="rect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2" name="Shape 32"/>
          <p:cNvSpPr/>
          <p:nvPr/>
        </p:nvSpPr>
        <p:spPr>
          <a:xfrm>
            <a:off x="9055096" y="4464050"/>
            <a:ext cx="3448503" cy="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rgbClr val="9A9A9A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xfrm>
            <a:off x="520700" y="8661400"/>
            <a:ext cx="8369300" cy="939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71500" y="1968500"/>
            <a:ext cx="11868106" cy="129"/>
          </a:xfrm>
          <a:prstGeom prst="rect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571500" y="330200"/>
            <a:ext cx="11861800" cy="1397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b">
            <a:normAutofit/>
          </a:bodyPr>
          <a:lstStyle/>
          <a:p>
            <a:pPr lvl="0">
              <a:defRPr sz="1800"/>
            </a:pPr>
            <a:r>
              <a:rPr sz="4200"/>
              <a:t>Title Text</a:t>
            </a: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571500" y="2222500"/>
            <a:ext cx="11861800" cy="666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47474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47474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47474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47474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47474"/>
                </a:solidFill>
              </a:rP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 xmlns:p14="http://schemas.microsoft.com/office/powerpoint/2010/main" spd="med"/>
  <p:hf hdr="0" ftr="0" dt="0"/>
  <p:txStyles>
    <p:titleStyle>
      <a:lvl1pPr defTabSz="584200">
        <a:defRPr sz="4200">
          <a:latin typeface="+mn-lt"/>
          <a:ea typeface="+mn-ea"/>
          <a:cs typeface="+mn-cs"/>
          <a:sym typeface="Helvetica Neue Light"/>
        </a:defRPr>
      </a:lvl1pPr>
      <a:lvl2pPr indent="228600" defTabSz="584200">
        <a:defRPr sz="4200">
          <a:latin typeface="+mn-lt"/>
          <a:ea typeface="+mn-ea"/>
          <a:cs typeface="+mn-cs"/>
          <a:sym typeface="Helvetica Neue Light"/>
        </a:defRPr>
      </a:lvl2pPr>
      <a:lvl3pPr indent="457200" defTabSz="584200">
        <a:defRPr sz="4200">
          <a:latin typeface="+mn-lt"/>
          <a:ea typeface="+mn-ea"/>
          <a:cs typeface="+mn-cs"/>
          <a:sym typeface="Helvetica Neue Light"/>
        </a:defRPr>
      </a:lvl3pPr>
      <a:lvl4pPr indent="685800" defTabSz="584200">
        <a:defRPr sz="4200">
          <a:latin typeface="+mn-lt"/>
          <a:ea typeface="+mn-ea"/>
          <a:cs typeface="+mn-cs"/>
          <a:sym typeface="Helvetica Neue Light"/>
        </a:defRPr>
      </a:lvl4pPr>
      <a:lvl5pPr indent="914400" defTabSz="584200">
        <a:defRPr sz="4200">
          <a:latin typeface="+mn-lt"/>
          <a:ea typeface="+mn-ea"/>
          <a:cs typeface="+mn-cs"/>
          <a:sym typeface="Helvetica Neue Light"/>
        </a:defRPr>
      </a:lvl5pPr>
      <a:lvl6pPr indent="1143000" defTabSz="584200">
        <a:defRPr sz="4200">
          <a:latin typeface="+mn-lt"/>
          <a:ea typeface="+mn-ea"/>
          <a:cs typeface="+mn-cs"/>
          <a:sym typeface="Helvetica Neue Light"/>
        </a:defRPr>
      </a:lvl6pPr>
      <a:lvl7pPr indent="1371600" defTabSz="584200">
        <a:defRPr sz="4200">
          <a:latin typeface="+mn-lt"/>
          <a:ea typeface="+mn-ea"/>
          <a:cs typeface="+mn-cs"/>
          <a:sym typeface="Helvetica Neue Light"/>
        </a:defRPr>
      </a:lvl7pPr>
      <a:lvl8pPr indent="1600200" defTabSz="584200">
        <a:defRPr sz="4200">
          <a:latin typeface="+mn-lt"/>
          <a:ea typeface="+mn-ea"/>
          <a:cs typeface="+mn-cs"/>
          <a:sym typeface="Helvetica Neue Light"/>
        </a:defRPr>
      </a:lvl8pPr>
      <a:lvl9pPr indent="1828800" defTabSz="584200">
        <a:defRPr sz="4200">
          <a:latin typeface="+mn-lt"/>
          <a:ea typeface="+mn-ea"/>
          <a:cs typeface="+mn-cs"/>
          <a:sym typeface="Helvetica Neue Light"/>
        </a:defRPr>
      </a:lvl9pPr>
    </p:titleStyle>
    <p:bodyStyle>
      <a:lvl1pPr marL="457200" indent="-457200" defTabSz="584200">
        <a:spcBef>
          <a:spcPts val="4200"/>
        </a:spcBef>
        <a:buSzPct val="75000"/>
        <a:buFont typeface="Helvetica Neue"/>
        <a:buChar char="•"/>
        <a:defRPr sz="3600">
          <a:solidFill>
            <a:srgbClr val="747474"/>
          </a:solidFill>
          <a:latin typeface="+mn-lt"/>
          <a:ea typeface="+mn-ea"/>
          <a:cs typeface="+mn-cs"/>
          <a:sym typeface="Helvetica Neue Light"/>
        </a:defRPr>
      </a:lvl1pPr>
      <a:lvl2pPr marL="914400" indent="-457200" defTabSz="584200">
        <a:spcBef>
          <a:spcPts val="4200"/>
        </a:spcBef>
        <a:buSzPct val="75000"/>
        <a:buFont typeface="Helvetica Neue"/>
        <a:buChar char="•"/>
        <a:defRPr sz="3600">
          <a:solidFill>
            <a:srgbClr val="747474"/>
          </a:solidFill>
          <a:latin typeface="+mn-lt"/>
          <a:ea typeface="+mn-ea"/>
          <a:cs typeface="+mn-cs"/>
          <a:sym typeface="Helvetica Neue Light"/>
        </a:defRPr>
      </a:lvl2pPr>
      <a:lvl3pPr marL="1371600" indent="-457200" defTabSz="584200">
        <a:spcBef>
          <a:spcPts val="4200"/>
        </a:spcBef>
        <a:buSzPct val="75000"/>
        <a:buFont typeface="Helvetica Neue"/>
        <a:buChar char="•"/>
        <a:defRPr sz="3600">
          <a:solidFill>
            <a:srgbClr val="747474"/>
          </a:solidFill>
          <a:latin typeface="+mn-lt"/>
          <a:ea typeface="+mn-ea"/>
          <a:cs typeface="+mn-cs"/>
          <a:sym typeface="Helvetica Neue Light"/>
        </a:defRPr>
      </a:lvl3pPr>
      <a:lvl4pPr marL="1828800" indent="-457200" defTabSz="584200">
        <a:spcBef>
          <a:spcPts val="4200"/>
        </a:spcBef>
        <a:buSzPct val="75000"/>
        <a:buFont typeface="Helvetica Neue"/>
        <a:buChar char="•"/>
        <a:defRPr sz="3600">
          <a:solidFill>
            <a:srgbClr val="747474"/>
          </a:solidFill>
          <a:latin typeface="+mn-lt"/>
          <a:ea typeface="+mn-ea"/>
          <a:cs typeface="+mn-cs"/>
          <a:sym typeface="Helvetica Neue Light"/>
        </a:defRPr>
      </a:lvl4pPr>
      <a:lvl5pPr marL="2286000" indent="-457200" defTabSz="584200">
        <a:spcBef>
          <a:spcPts val="4200"/>
        </a:spcBef>
        <a:buSzPct val="75000"/>
        <a:buFont typeface="Helvetica Neue"/>
        <a:buChar char="•"/>
        <a:defRPr sz="3600">
          <a:solidFill>
            <a:srgbClr val="747474"/>
          </a:solidFill>
          <a:latin typeface="+mn-lt"/>
          <a:ea typeface="+mn-ea"/>
          <a:cs typeface="+mn-cs"/>
          <a:sym typeface="Helvetica Neue Light"/>
        </a:defRPr>
      </a:lvl5pPr>
      <a:lvl6pPr marL="2743200" indent="-457200" defTabSz="584200">
        <a:spcBef>
          <a:spcPts val="4200"/>
        </a:spcBef>
        <a:buSzPct val="75000"/>
        <a:buFont typeface="Helvetica Neue"/>
        <a:buChar char="•"/>
        <a:defRPr sz="3600">
          <a:solidFill>
            <a:srgbClr val="747474"/>
          </a:solidFill>
          <a:latin typeface="+mn-lt"/>
          <a:ea typeface="+mn-ea"/>
          <a:cs typeface="+mn-cs"/>
          <a:sym typeface="Helvetica Neue Light"/>
        </a:defRPr>
      </a:lvl6pPr>
      <a:lvl7pPr marL="3200400" indent="-457200" defTabSz="584200">
        <a:spcBef>
          <a:spcPts val="4200"/>
        </a:spcBef>
        <a:buSzPct val="75000"/>
        <a:buFont typeface="Helvetica Neue"/>
        <a:buChar char="•"/>
        <a:defRPr sz="3600">
          <a:solidFill>
            <a:srgbClr val="747474"/>
          </a:solidFill>
          <a:latin typeface="+mn-lt"/>
          <a:ea typeface="+mn-ea"/>
          <a:cs typeface="+mn-cs"/>
          <a:sym typeface="Helvetica Neue Light"/>
        </a:defRPr>
      </a:lvl7pPr>
      <a:lvl8pPr marL="3657600" indent="-457200" defTabSz="584200">
        <a:spcBef>
          <a:spcPts val="4200"/>
        </a:spcBef>
        <a:buSzPct val="75000"/>
        <a:buFont typeface="Helvetica Neue"/>
        <a:buChar char="•"/>
        <a:defRPr sz="3600">
          <a:solidFill>
            <a:srgbClr val="747474"/>
          </a:solidFill>
          <a:latin typeface="+mn-lt"/>
          <a:ea typeface="+mn-ea"/>
          <a:cs typeface="+mn-cs"/>
          <a:sym typeface="Helvetica Neue Light"/>
        </a:defRPr>
      </a:lvl8pPr>
      <a:lvl9pPr marL="4114800" indent="-457200" defTabSz="584200">
        <a:spcBef>
          <a:spcPts val="4200"/>
        </a:spcBef>
        <a:buSzPct val="75000"/>
        <a:buFont typeface="Helvetica Neue"/>
        <a:buChar char="•"/>
        <a:defRPr sz="3600">
          <a:solidFill>
            <a:srgbClr val="747474"/>
          </a:solidFill>
          <a:latin typeface="+mn-lt"/>
          <a:ea typeface="+mn-ea"/>
          <a:cs typeface="+mn-cs"/>
          <a:sym typeface="Helvetica Neue Light"/>
        </a:defRPr>
      </a:lvl9pPr>
    </p:bodyStyle>
    <p:otherStyle>
      <a:lvl1pPr algn="r" defTabSz="584200">
        <a:defRPr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1pPr>
      <a:lvl2pPr indent="228600" algn="r" defTabSz="584200">
        <a:defRPr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2pPr>
      <a:lvl3pPr indent="457200" algn="r" defTabSz="584200">
        <a:defRPr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3pPr>
      <a:lvl4pPr indent="685800" algn="r" defTabSz="584200">
        <a:defRPr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4pPr>
      <a:lvl5pPr indent="914400" algn="r" defTabSz="584200">
        <a:defRPr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5pPr>
      <a:lvl6pPr indent="1143000" algn="r" defTabSz="584200">
        <a:defRPr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6pPr>
      <a:lvl7pPr indent="1371600" algn="r" defTabSz="584200">
        <a:defRPr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7pPr>
      <a:lvl8pPr indent="1600200" algn="r" defTabSz="584200">
        <a:defRPr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8pPr>
      <a:lvl9pPr indent="1828800" algn="r" defTabSz="584200">
        <a:defRPr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microsoft.com/office/2007/relationships/hdphoto" Target="../media/hdphoto1.wdp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41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73887">
              <a:defRPr sz="352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520" dirty="0">
                <a:solidFill>
                  <a:srgbClr val="FFFFFF"/>
                </a:solidFill>
              </a:rPr>
              <a:t>Exploring peace infrastructure in Southern  Shan State, Myanmar</a:t>
            </a:r>
          </a:p>
        </p:txBody>
      </p:sp>
      <p:sp>
        <p:nvSpPr>
          <p:cNvPr id="41" name="Shape 41"/>
          <p:cNvSpPr>
            <a:spLocks noGrp="1"/>
          </p:cNvSpPr>
          <p:nvPr>
            <p:ph type="body" idx="1"/>
          </p:nvPr>
        </p:nvSpPr>
        <p:spPr>
          <a:xfrm>
            <a:off x="7755899" y="8227525"/>
            <a:ext cx="4778005" cy="1092698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defTabSz="368045">
              <a:defRPr sz="1800">
                <a:solidFill>
                  <a:srgbClr val="000000"/>
                </a:solidFill>
              </a:defRPr>
            </a:pPr>
            <a:r>
              <a:rPr sz="2000" dirty="0">
                <a:solidFill>
                  <a:srgbClr val="82A1AB"/>
                </a:solidFill>
              </a:rPr>
              <a:t>Htet Oo Wai </a:t>
            </a:r>
            <a:endParaRPr lang="en-US" sz="2000" dirty="0" smtClean="0">
              <a:solidFill>
                <a:srgbClr val="82A1AB"/>
              </a:solidFill>
            </a:endParaRPr>
          </a:p>
          <a:p>
            <a:pPr lvl="0" defTabSz="368045">
              <a:defRPr sz="1800">
                <a:solidFill>
                  <a:srgbClr val="000000"/>
                </a:solidFill>
              </a:defRPr>
            </a:pPr>
            <a:r>
              <a:rPr lang="en-US" sz="2000" dirty="0" smtClean="0">
                <a:solidFill>
                  <a:srgbClr val="82A1AB"/>
                </a:solidFill>
              </a:rPr>
              <a:t>10 </a:t>
            </a:r>
            <a:r>
              <a:rPr sz="2000" dirty="0" smtClean="0">
                <a:solidFill>
                  <a:srgbClr val="82A1AB"/>
                </a:solidFill>
              </a:rPr>
              <a:t>December </a:t>
            </a:r>
            <a:r>
              <a:rPr sz="2000" dirty="0" smtClean="0">
                <a:solidFill>
                  <a:srgbClr val="82A1AB"/>
                </a:solidFill>
              </a:rPr>
              <a:t>2015</a:t>
            </a:r>
            <a:endParaRPr lang="en-US" sz="2000" dirty="0" smtClean="0">
              <a:solidFill>
                <a:srgbClr val="82A1AB"/>
              </a:solidFill>
            </a:endParaRPr>
          </a:p>
          <a:p>
            <a:pPr lvl="0" defTabSz="368045">
              <a:defRPr sz="1800">
                <a:solidFill>
                  <a:srgbClr val="000000"/>
                </a:solidFill>
              </a:defRPr>
            </a:pPr>
            <a:r>
              <a:rPr lang="en-US" sz="2000" dirty="0" smtClean="0">
                <a:solidFill>
                  <a:srgbClr val="82A1AB"/>
                </a:solidFill>
              </a:rPr>
              <a:t>Peace Practitioners Conference</a:t>
            </a:r>
            <a:endParaRPr sz="2000" dirty="0">
              <a:solidFill>
                <a:srgbClr val="82A1AB"/>
              </a:solidFill>
            </a:endParaRPr>
          </a:p>
        </p:txBody>
      </p:sp>
      <p:pic>
        <p:nvPicPr>
          <p:cNvPr id="42" name="Myanmar_Inle_Lake_fisherman_2048x2048.jpg"/>
          <p:cNvPicPr/>
          <p:nvPr/>
        </p:nvPicPr>
        <p:blipFill>
          <a:blip r:embed="rId2">
            <a:extLst/>
          </a:blip>
          <a:srcRect t="10468" r="8597" b="8573"/>
          <a:stretch>
            <a:fillRect/>
          </a:stretch>
        </p:blipFill>
        <p:spPr>
          <a:xfrm>
            <a:off x="-101600" y="-10043"/>
            <a:ext cx="13208000" cy="77972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>
            <a:spLocks noGrp="1"/>
          </p:cNvSpPr>
          <p:nvPr>
            <p:ph type="title"/>
          </p:nvPr>
        </p:nvSpPr>
        <p:spPr>
          <a:xfrm>
            <a:off x="596900" y="330200"/>
            <a:ext cx="5917314" cy="1397000"/>
          </a:xfrm>
          <a:prstGeom prst="rect">
            <a:avLst/>
          </a:prstGeom>
        </p:spPr>
        <p:txBody>
          <a:bodyPr/>
          <a:lstStyle>
            <a:lvl1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lvl="0">
              <a:defRPr sz="1800" b="0"/>
            </a:pPr>
            <a:r>
              <a:rPr sz="4200" b="1"/>
              <a:t>Conflict Context</a:t>
            </a:r>
          </a:p>
        </p:txBody>
      </p:sp>
      <p:sp>
        <p:nvSpPr>
          <p:cNvPr id="45" name="Shape 45"/>
          <p:cNvSpPr>
            <a:spLocks noGrp="1"/>
          </p:cNvSpPr>
          <p:nvPr>
            <p:ph type="body" idx="1"/>
          </p:nvPr>
        </p:nvSpPr>
        <p:spPr>
          <a:xfrm>
            <a:off x="596900" y="2222500"/>
            <a:ext cx="5710288" cy="66675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65811" lvl="0" indent="-265811" defTabSz="416052">
              <a:lnSpc>
                <a:spcPct val="120000"/>
              </a:lnSpc>
              <a:spcBef>
                <a:spcPts val="2000"/>
              </a:spcBef>
              <a:buFont typeface="Helvetica Neue"/>
              <a:tabLst>
                <a:tab pos="127000" algn="l"/>
                <a:tab pos="406400" algn="l"/>
              </a:tabLst>
              <a:defRPr sz="1800">
                <a:solidFill>
                  <a:srgbClr val="000000"/>
                </a:solidFill>
              </a:defRPr>
            </a:pP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Shan state is the microcosm of </a:t>
            </a:r>
            <a:r>
              <a:rPr sz="2500" dirty="0" smtClean="0">
                <a:latin typeface="Helvetica"/>
                <a:ea typeface="Helvetica"/>
                <a:cs typeface="Helvetica"/>
                <a:sym typeface="Helvetica"/>
              </a:rPr>
              <a:t>Myanmar</a:t>
            </a:r>
            <a:endParaRPr sz="2500" dirty="0">
              <a:latin typeface="Helvetica"/>
              <a:ea typeface="Helvetica"/>
              <a:cs typeface="Helvetica"/>
              <a:sym typeface="Helvetica"/>
            </a:endParaRPr>
          </a:p>
          <a:p>
            <a:pPr marL="265811" lvl="0" indent="-265811" defTabSz="416052">
              <a:lnSpc>
                <a:spcPct val="120000"/>
              </a:lnSpc>
              <a:spcBef>
                <a:spcPts val="2000"/>
              </a:spcBef>
              <a:buFont typeface="Helvetica Neue"/>
              <a:tabLst>
                <a:tab pos="127000" algn="l"/>
                <a:tab pos="406400" algn="l"/>
              </a:tabLst>
              <a:defRPr sz="1800">
                <a:solidFill>
                  <a:srgbClr val="000000"/>
                </a:solidFill>
              </a:defRPr>
            </a:pPr>
            <a:r>
              <a:rPr sz="2500" dirty="0">
                <a:latin typeface="Helvetica"/>
                <a:ea typeface="Helvetica"/>
                <a:cs typeface="Helvetica"/>
                <a:sym typeface="Helvetica"/>
              </a:rPr>
              <a:t>Fighting in Southern Shan State only formally ended in </a:t>
            </a:r>
            <a:r>
              <a:rPr sz="2500" dirty="0" smtClean="0">
                <a:latin typeface="Helvetica"/>
                <a:ea typeface="Helvetica"/>
                <a:cs typeface="Helvetica"/>
                <a:sym typeface="Helvetica"/>
              </a:rPr>
              <a:t>2012</a:t>
            </a:r>
            <a:endParaRPr sz="2500" dirty="0">
              <a:latin typeface="Helvetica"/>
              <a:ea typeface="Helvetica"/>
              <a:cs typeface="Helvetica"/>
              <a:sym typeface="Helvetica"/>
            </a:endParaRPr>
          </a:p>
          <a:p>
            <a:pPr marL="265811" indent="-265811" defTabSz="416052">
              <a:lnSpc>
                <a:spcPct val="120000"/>
              </a:lnSpc>
              <a:spcBef>
                <a:spcPts val="2000"/>
              </a:spcBef>
              <a:buFont typeface="Helvetica Neue"/>
              <a:buChar char="•"/>
              <a:tabLst>
                <a:tab pos="127000" algn="l"/>
                <a:tab pos="406400" algn="l"/>
              </a:tabLst>
              <a:defRPr sz="1800">
                <a:solidFill>
                  <a:srgbClr val="000000"/>
                </a:solidFill>
              </a:defRPr>
            </a:pPr>
            <a:r>
              <a:rPr lang="en-US" sz="2500" dirty="0" smtClean="0">
                <a:latin typeface="Helvetica"/>
                <a:ea typeface="Helvetica"/>
                <a:cs typeface="Helvetica"/>
                <a:sym typeface="Helvetica"/>
              </a:rPr>
              <a:t>“</a:t>
            </a:r>
            <a:r>
              <a:rPr lang="en-US" sz="2500" dirty="0">
                <a:latin typeface="Helvetica"/>
                <a:ea typeface="Helvetica"/>
                <a:cs typeface="Helvetica"/>
                <a:sym typeface="Helvetica"/>
              </a:rPr>
              <a:t>Peace” as the political terminology and see as part of the revolutionary movement against the ruling </a:t>
            </a:r>
            <a:r>
              <a:rPr lang="en-US" sz="2500" dirty="0" smtClean="0">
                <a:latin typeface="Helvetica"/>
                <a:ea typeface="Helvetica"/>
                <a:cs typeface="Helvetica"/>
                <a:sym typeface="Helvetica"/>
              </a:rPr>
              <a:t>government</a:t>
            </a:r>
          </a:p>
          <a:p>
            <a:pPr marL="265811" indent="-265811" defTabSz="416052">
              <a:lnSpc>
                <a:spcPct val="120000"/>
              </a:lnSpc>
              <a:spcBef>
                <a:spcPts val="2000"/>
              </a:spcBef>
              <a:buFont typeface="Helvetica Neue"/>
              <a:buChar char="•"/>
              <a:tabLst>
                <a:tab pos="127000" algn="l"/>
                <a:tab pos="406400" algn="l"/>
              </a:tabLst>
              <a:defRPr sz="1800">
                <a:solidFill>
                  <a:srgbClr val="000000"/>
                </a:solidFill>
              </a:defRPr>
            </a:pPr>
            <a:r>
              <a:rPr lang="en-US" sz="2500" dirty="0" smtClean="0">
                <a:latin typeface="Helvetica"/>
                <a:ea typeface="Helvetica"/>
                <a:cs typeface="Helvetica"/>
                <a:sym typeface="Helvetica"/>
              </a:rPr>
              <a:t>Majority people see peace as the absence of war and the violence </a:t>
            </a:r>
            <a:endParaRPr sz="2500" dirty="0">
              <a:latin typeface="Helvetica"/>
              <a:ea typeface="Helvetica"/>
              <a:cs typeface="Helvetica"/>
              <a:sym typeface="Helvetica"/>
            </a:endParaRPr>
          </a:p>
        </p:txBody>
      </p:sp>
      <p:pic>
        <p:nvPicPr>
          <p:cNvPr id="46" name="pasted-image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217123" y="63937"/>
            <a:ext cx="4758787" cy="9625726"/>
          </a:xfrm>
          <a:prstGeom prst="rect">
            <a:avLst/>
          </a:prstGeom>
          <a:ln w="12700">
            <a:miter lim="400000"/>
          </a:ln>
        </p:spPr>
      </p:pic>
      <p:pic>
        <p:nvPicPr>
          <p:cNvPr id="47" name="Picture 46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295533" y="2853953"/>
            <a:ext cx="1112965" cy="1291552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lvl="0">
              <a:defRPr sz="1800" b="0"/>
            </a:pPr>
            <a:r>
              <a:rPr lang="en-US" sz="3300" b="1" dirty="0" smtClean="0"/>
              <a:t>Conflict Context (</a:t>
            </a:r>
            <a:r>
              <a:rPr lang="en-US" sz="3300" b="1" dirty="0" err="1" smtClean="0"/>
              <a:t>cont</a:t>
            </a:r>
            <a:r>
              <a:rPr lang="en-US" sz="3300" b="1" dirty="0" smtClean="0"/>
              <a:t>:)</a:t>
            </a:r>
            <a:endParaRPr sz="3300" b="1" dirty="0"/>
          </a:p>
        </p:txBody>
      </p:sp>
      <p:sp>
        <p:nvSpPr>
          <p:cNvPr id="51" name="Shape 51"/>
          <p:cNvSpPr>
            <a:spLocks noGrp="1"/>
          </p:cNvSpPr>
          <p:nvPr>
            <p:ph type="body" idx="1"/>
          </p:nvPr>
        </p:nvSpPr>
        <p:spPr>
          <a:xfrm>
            <a:off x="432599" y="2222500"/>
            <a:ext cx="5659295" cy="666750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defTabSz="457200">
              <a:lnSpc>
                <a:spcPct val="150000"/>
              </a:lnSpc>
              <a:spcBef>
                <a:spcPts val="2200"/>
              </a:spcBef>
              <a:buSzTx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lang="en-US" sz="2600" dirty="0" smtClean="0">
                <a:latin typeface="Helvetica"/>
                <a:ea typeface="Helvetica"/>
                <a:cs typeface="Helvetica"/>
                <a:sym typeface="Helvetica"/>
              </a:rPr>
              <a:t>Majority </a:t>
            </a:r>
            <a:r>
              <a:rPr lang="en-US" sz="2600" dirty="0">
                <a:latin typeface="Helvetica"/>
                <a:ea typeface="Helvetica"/>
                <a:cs typeface="Helvetica"/>
                <a:sym typeface="Helvetica"/>
              </a:rPr>
              <a:t>of institutions and </a:t>
            </a:r>
            <a:r>
              <a:rPr lang="en-US" sz="2600" dirty="0" smtClean="0">
                <a:latin typeface="Helvetica"/>
                <a:ea typeface="Helvetica"/>
                <a:cs typeface="Helvetica"/>
                <a:sym typeface="Helvetica"/>
              </a:rPr>
              <a:t>organizations’ activities in Southern Shan </a:t>
            </a:r>
            <a:r>
              <a:rPr lang="en-US" sz="2600" dirty="0">
                <a:latin typeface="Helvetica"/>
                <a:ea typeface="Helvetica"/>
                <a:cs typeface="Helvetica"/>
                <a:sym typeface="Helvetica"/>
              </a:rPr>
              <a:t>State are focusing </a:t>
            </a:r>
            <a:r>
              <a:rPr lang="en-US" sz="2600" dirty="0" smtClean="0">
                <a:latin typeface="Helvetica"/>
                <a:ea typeface="Helvetica"/>
                <a:cs typeface="Helvetica"/>
                <a:sym typeface="Helvetica"/>
              </a:rPr>
              <a:t>in short term </a:t>
            </a:r>
            <a:r>
              <a:rPr lang="en-US" sz="2600" dirty="0">
                <a:latin typeface="Helvetica"/>
                <a:ea typeface="Helvetica"/>
                <a:cs typeface="Helvetica"/>
                <a:sym typeface="Helvetica"/>
              </a:rPr>
              <a:t>peace building (</a:t>
            </a:r>
            <a:r>
              <a:rPr lang="en-US" sz="2600" dirty="0" smtClean="0">
                <a:latin typeface="Helvetica"/>
                <a:cs typeface="Helvetica"/>
              </a:rPr>
              <a:t>peace</a:t>
            </a:r>
            <a:r>
              <a:rPr lang="en-US" sz="2600" dirty="0">
                <a:latin typeface="Helvetica"/>
                <a:cs typeface="Helvetica"/>
              </a:rPr>
              <a:t>-building initiatives for long-term sustainable focus is hardly seen and or lacking in Southern Shan </a:t>
            </a:r>
            <a:r>
              <a:rPr lang="en-US" sz="2600" dirty="0" smtClean="0">
                <a:latin typeface="Helvetica"/>
                <a:cs typeface="Helvetica"/>
              </a:rPr>
              <a:t>State) </a:t>
            </a:r>
          </a:p>
          <a:p>
            <a:pPr defTabSz="457200">
              <a:lnSpc>
                <a:spcPct val="150000"/>
              </a:lnSpc>
              <a:spcBef>
                <a:spcPts val="2200"/>
              </a:spcBef>
              <a:buSzTx/>
              <a:buNone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r>
              <a:rPr lang="en-US" sz="2600" dirty="0">
                <a:latin typeface="Helvetica"/>
                <a:ea typeface="Helvetica"/>
                <a:cs typeface="Helvetica"/>
                <a:sym typeface="Helvetica"/>
              </a:rPr>
              <a:t>	•	</a:t>
            </a:r>
            <a:r>
              <a:rPr lang="en-US" sz="2600" dirty="0">
                <a:latin typeface="Helvetica"/>
                <a:cs typeface="Helvetica"/>
              </a:rPr>
              <a:t>the presence of armed groups, Myanmar military and the availability of weapons around Southern Shan State has created a </a:t>
            </a:r>
            <a:r>
              <a:rPr lang="en-US" sz="2600" b="1" dirty="0">
                <a:latin typeface="Helvetica"/>
                <a:cs typeface="Helvetica"/>
              </a:rPr>
              <a:t>militarized society</a:t>
            </a:r>
            <a:r>
              <a:rPr lang="en-US" sz="2600" dirty="0">
                <a:latin typeface="Helvetica"/>
                <a:cs typeface="Helvetica"/>
              </a:rPr>
              <a:t> where the logic of violence continues to play an important role in the way that groups resolve conflicts </a:t>
            </a:r>
          </a:p>
          <a:p>
            <a:pPr defTabSz="457200">
              <a:lnSpc>
                <a:spcPct val="150000"/>
              </a:lnSpc>
              <a:spcBef>
                <a:spcPts val="2200"/>
              </a:spcBef>
              <a:buSzTx/>
              <a:buNone/>
              <a:tabLst>
                <a:tab pos="139700" algn="l"/>
                <a:tab pos="457200" algn="l"/>
              </a:tabLst>
              <a:defRPr sz="1800">
                <a:solidFill>
                  <a:srgbClr val="000000"/>
                </a:solidFill>
              </a:defRPr>
            </a:pPr>
            <a:endParaRPr lang="en-US" sz="2600" dirty="0">
              <a:latin typeface="Helvetica"/>
              <a:cs typeface="Helvetica"/>
            </a:endParaRPr>
          </a:p>
        </p:txBody>
      </p:sp>
      <p:pic>
        <p:nvPicPr>
          <p:cNvPr id="4" name="sshan.jpg"/>
          <p:cNvPicPr/>
          <p:nvPr/>
        </p:nvPicPr>
        <p:blipFill>
          <a:blip r:embed="rId2">
            <a:extLst/>
          </a:blip>
          <a:srcRect l="1120" t="1120" r="2054" b="2341"/>
          <a:stretch>
            <a:fillRect/>
          </a:stretch>
        </p:blipFill>
        <p:spPr>
          <a:xfrm>
            <a:off x="5964906" y="129305"/>
            <a:ext cx="6646957" cy="925758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57887840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title"/>
          </p:nvPr>
        </p:nvSpPr>
        <p:spPr>
          <a:xfrm>
            <a:off x="812800" y="330200"/>
            <a:ext cx="11861800" cy="1397000"/>
          </a:xfrm>
          <a:prstGeom prst="rect">
            <a:avLst/>
          </a:prstGeom>
        </p:spPr>
        <p:txBody>
          <a:bodyPr/>
          <a:lstStyle>
            <a:lvl1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lvl="0">
              <a:defRPr sz="1800" b="0"/>
            </a:pPr>
            <a:r>
              <a:rPr sz="4200" b="1" dirty="0"/>
              <a:t>Research </a:t>
            </a:r>
            <a:r>
              <a:rPr lang="en-US" sz="4200" b="1" dirty="0" smtClean="0"/>
              <a:t>Objectives</a:t>
            </a:r>
            <a:endParaRPr sz="4200" b="1" dirty="0"/>
          </a:p>
        </p:txBody>
      </p:sp>
      <p:sp>
        <p:nvSpPr>
          <p:cNvPr id="58" name="Shape 58"/>
          <p:cNvSpPr>
            <a:spLocks noGrp="1"/>
          </p:cNvSpPr>
          <p:nvPr>
            <p:ph type="body" idx="1"/>
          </p:nvPr>
        </p:nvSpPr>
        <p:spPr>
          <a:xfrm>
            <a:off x="825328" y="2222500"/>
            <a:ext cx="11354144" cy="66675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z="3200" dirty="0">
                <a:solidFill>
                  <a:schemeClr val="tx1"/>
                </a:solidFill>
                <a:latin typeface="Helvetica"/>
                <a:cs typeface="Helvetica"/>
              </a:rPr>
              <a:t>To discover the existing peace infrastructure in Southern Shan State</a:t>
            </a:r>
          </a:p>
          <a:p>
            <a:pPr lvl="0"/>
            <a:r>
              <a:rPr lang="en-US" sz="3200" dirty="0">
                <a:solidFill>
                  <a:schemeClr val="tx1"/>
                </a:solidFill>
                <a:latin typeface="Helvetica"/>
                <a:cs typeface="Helvetica"/>
              </a:rPr>
              <a:t>To identify what kind of peace infrastructure is necessary to be built in Southern Shan State</a:t>
            </a:r>
          </a:p>
          <a:p>
            <a:pPr lvl="0"/>
            <a:r>
              <a:rPr lang="en-US" sz="3200" dirty="0">
                <a:solidFill>
                  <a:schemeClr val="tx1"/>
                </a:solidFill>
                <a:latin typeface="Helvetica"/>
                <a:cs typeface="Helvetica"/>
              </a:rPr>
              <a:t>To find out what kind of peace related skills and knowledge are needed for peace infrastructure in Southern Shan State </a:t>
            </a:r>
          </a:p>
        </p:txBody>
      </p:sp>
    </p:spTree>
    <p:extLst>
      <p:ext uri="{BB962C8B-B14F-4D97-AF65-F5344CB8AC3E}">
        <p14:creationId xmlns:p14="http://schemas.microsoft.com/office/powerpoint/2010/main" val="197769737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pPr lvl="0">
              <a:defRPr sz="1800"/>
            </a:pPr>
            <a:r>
              <a:rPr lang="en-US" sz="3600" b="1" dirty="0" smtClean="0">
                <a:latin typeface="+mj-lt"/>
              </a:rPr>
              <a:t>I. </a:t>
            </a:r>
            <a:r>
              <a:rPr sz="3600" b="1" dirty="0" smtClean="0">
                <a:latin typeface="+mj-lt"/>
              </a:rPr>
              <a:t>Is </a:t>
            </a:r>
            <a:r>
              <a:rPr sz="3600" b="1" dirty="0">
                <a:latin typeface="+mj-lt"/>
              </a:rPr>
              <a:t>there any peace infrastructure in Southern Shan State, if not why?</a:t>
            </a:r>
          </a:p>
        </p:txBody>
      </p:sp>
      <p:sp>
        <p:nvSpPr>
          <p:cNvPr id="87" name="Shape 87"/>
          <p:cNvSpPr/>
          <p:nvPr/>
        </p:nvSpPr>
        <p:spPr>
          <a:xfrm>
            <a:off x="472275" y="2056008"/>
            <a:ext cx="12060250" cy="91383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203200" lvl="0" indent="-203200" algn="l" defTabSz="457200">
              <a:lnSpc>
                <a:spcPct val="150000"/>
              </a:lnSpc>
              <a:spcBef>
                <a:spcPts val="1200"/>
              </a:spcBef>
              <a:buSzPct val="75000"/>
              <a:buFont typeface="Helvetica Neue"/>
              <a:buChar char="•"/>
              <a:defRPr sz="1800"/>
            </a:pPr>
            <a:r>
              <a:rPr sz="2600" dirty="0">
                <a:latin typeface="Helvetica"/>
                <a:ea typeface="Helvetica"/>
                <a:cs typeface="Helvetica"/>
                <a:sym typeface="Helvetica"/>
              </a:rPr>
              <a:t>The existence of peace infrastructures is </a:t>
            </a:r>
            <a:r>
              <a:rPr sz="2600" b="1" dirty="0">
                <a:latin typeface="Helvetica"/>
                <a:ea typeface="Helvetica"/>
                <a:cs typeface="Helvetica"/>
                <a:sym typeface="Helvetica"/>
              </a:rPr>
              <a:t>hard to notice</a:t>
            </a:r>
            <a:r>
              <a:rPr sz="2600" dirty="0">
                <a:latin typeface="Helvetica"/>
                <a:ea typeface="Helvetica"/>
                <a:cs typeface="Helvetica"/>
                <a:sym typeface="Helvetica"/>
              </a:rPr>
              <a:t> due to its limited role </a:t>
            </a:r>
            <a:r>
              <a:rPr lang="en-US" sz="2600" dirty="0" smtClean="0">
                <a:latin typeface="Helvetica"/>
                <a:ea typeface="Helvetica"/>
                <a:cs typeface="Helvetica"/>
                <a:sym typeface="Helvetica"/>
              </a:rPr>
              <a:t>of </a:t>
            </a:r>
            <a:r>
              <a:rPr sz="2600" dirty="0" smtClean="0">
                <a:latin typeface="Helvetica"/>
                <a:ea typeface="Helvetica"/>
                <a:cs typeface="Helvetica"/>
                <a:sym typeface="Helvetica"/>
              </a:rPr>
              <a:t>legitimacy</a:t>
            </a:r>
            <a:r>
              <a:rPr lang="en-US" sz="2600" dirty="0" smtClean="0">
                <a:latin typeface="Helvetica"/>
                <a:ea typeface="Helvetica"/>
                <a:cs typeface="Helvetica"/>
                <a:sym typeface="Helvetica"/>
              </a:rPr>
              <a:t> gain from the community</a:t>
            </a:r>
            <a:endParaRPr sz="2600" dirty="0">
              <a:latin typeface="Helvetica"/>
              <a:ea typeface="Helvetica"/>
              <a:cs typeface="Helvetica"/>
              <a:sym typeface="Helvetica"/>
            </a:endParaRPr>
          </a:p>
          <a:p>
            <a:pPr marL="203200" lvl="0" indent="-203200" algn="l" defTabSz="457200">
              <a:lnSpc>
                <a:spcPct val="150000"/>
              </a:lnSpc>
              <a:spcBef>
                <a:spcPts val="1200"/>
              </a:spcBef>
              <a:buSzPct val="75000"/>
              <a:buFont typeface="Helvetica Neue"/>
              <a:buChar char="•"/>
              <a:defRPr sz="1800"/>
            </a:pPr>
            <a:r>
              <a:rPr sz="2600" dirty="0">
                <a:latin typeface="Helvetica"/>
                <a:ea typeface="Helvetica"/>
                <a:cs typeface="Helvetica"/>
                <a:sym typeface="Helvetica"/>
              </a:rPr>
              <a:t>Civil Society Organisations (CSOs) has been recognised as the </a:t>
            </a:r>
            <a:r>
              <a:rPr sz="2600" b="1" dirty="0">
                <a:latin typeface="Helvetica"/>
                <a:ea typeface="Helvetica"/>
                <a:cs typeface="Helvetica"/>
                <a:sym typeface="Helvetica"/>
              </a:rPr>
              <a:t>source of peace</a:t>
            </a:r>
            <a:r>
              <a:rPr sz="2600" dirty="0">
                <a:latin typeface="Helvetica"/>
                <a:ea typeface="Helvetica"/>
                <a:cs typeface="Helvetica"/>
                <a:sym typeface="Helvetica"/>
              </a:rPr>
              <a:t> education, the local information and accessing the culture and practices of the society and the situation context, as a centre supporting peace mechanisms, as mediator/ facilitator/ representatives </a:t>
            </a:r>
            <a:endParaRPr lang="en-US" sz="2600" dirty="0" smtClean="0">
              <a:latin typeface="Helvetica"/>
              <a:ea typeface="Helvetica"/>
              <a:cs typeface="Helvetica"/>
              <a:sym typeface="Helvetica"/>
            </a:endParaRPr>
          </a:p>
          <a:p>
            <a:pPr marL="203200" indent="-203200" algn="l" defTabSz="457200">
              <a:lnSpc>
                <a:spcPct val="150000"/>
              </a:lnSpc>
              <a:spcBef>
                <a:spcPts val="1200"/>
              </a:spcBef>
              <a:buSzPct val="75000"/>
              <a:buFont typeface="Helvetica Neue"/>
              <a:buChar char="•"/>
              <a:defRPr sz="1800"/>
            </a:pPr>
            <a:r>
              <a:rPr lang="en-US" sz="2600" dirty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rPr>
              <a:t>Religious Institution, leaders and </a:t>
            </a:r>
            <a:r>
              <a:rPr lang="en-US" sz="2600" dirty="0" smtClean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rPr>
              <a:t>organizations </a:t>
            </a:r>
            <a:r>
              <a:rPr lang="en-US" sz="2600" dirty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rPr>
              <a:t>used to be the best </a:t>
            </a:r>
            <a:r>
              <a:rPr lang="en-US" sz="2600" b="1" dirty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rPr>
              <a:t>symbols</a:t>
            </a:r>
            <a:r>
              <a:rPr lang="en-US" sz="2600" dirty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rPr>
              <a:t> for peace infrastructure and being </a:t>
            </a:r>
            <a:r>
              <a:rPr lang="en-US" sz="2600" dirty="0" smtClean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rPr>
              <a:t>authorized </a:t>
            </a:r>
            <a:r>
              <a:rPr lang="en-US" sz="2600" dirty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rPr>
              <a:t>as the source of peaceful resolution and transforming conflict non-</a:t>
            </a:r>
            <a:r>
              <a:rPr lang="en-US" sz="2600" dirty="0" smtClean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rPr>
              <a:t>violently</a:t>
            </a:r>
          </a:p>
          <a:p>
            <a:pPr marL="203200" lvl="0" indent="-203200" algn="l" defTabSz="457200">
              <a:lnSpc>
                <a:spcPct val="150000"/>
              </a:lnSpc>
              <a:spcBef>
                <a:spcPts val="1200"/>
              </a:spcBef>
              <a:buSzPct val="75000"/>
              <a:buFont typeface="Helvetica Neue"/>
              <a:buChar char="•"/>
              <a:defRPr sz="1800"/>
            </a:pPr>
            <a:r>
              <a:rPr lang="en-US" sz="2600" dirty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rPr>
              <a:t>Local patterns and systems of peaceful resolutions has been </a:t>
            </a:r>
            <a:r>
              <a:rPr lang="en-US" sz="2600" b="1" dirty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rPr>
              <a:t>transform</a:t>
            </a:r>
            <a:r>
              <a:rPr lang="en-US" sz="2600" dirty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lang="en-US" sz="2600" dirty="0" smtClean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rPr>
              <a:t>and/or </a:t>
            </a:r>
            <a:r>
              <a:rPr lang="en-US" sz="2600" b="1" dirty="0" smtClean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rPr>
              <a:t>hidden</a:t>
            </a:r>
            <a:r>
              <a:rPr lang="en-US" sz="2600" dirty="0" smtClean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lang="en-US" sz="2600" dirty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rPr>
              <a:t>by the political discourses among and between different governing </a:t>
            </a:r>
            <a:r>
              <a:rPr lang="en-US" sz="2600" dirty="0" smtClean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rPr>
              <a:t>groups</a:t>
            </a:r>
            <a:endParaRPr lang="en-US" sz="2600" dirty="0">
              <a:solidFill>
                <a:srgbClr val="000000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marL="203200" indent="-203200" algn="l" defTabSz="457200">
              <a:lnSpc>
                <a:spcPct val="150000"/>
              </a:lnSpc>
              <a:spcBef>
                <a:spcPts val="1200"/>
              </a:spcBef>
              <a:buSzPct val="75000"/>
              <a:buFont typeface="Helvetica Neue"/>
              <a:buChar char="•"/>
              <a:defRPr sz="1800"/>
            </a:pPr>
            <a:endParaRPr lang="en-US" sz="2600" dirty="0">
              <a:solidFill>
                <a:srgbClr val="000000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marL="203200" lvl="0" indent="-203200" algn="l" defTabSz="457200">
              <a:lnSpc>
                <a:spcPct val="150000"/>
              </a:lnSpc>
              <a:spcBef>
                <a:spcPts val="1200"/>
              </a:spcBef>
              <a:buSzPct val="75000"/>
              <a:buFont typeface="Helvetica Neue"/>
              <a:buChar char="•"/>
              <a:defRPr sz="1800"/>
            </a:pPr>
            <a:endParaRPr sz="2600" dirty="0">
              <a:latin typeface="Helvetica"/>
              <a:ea typeface="Helvetica"/>
              <a:cs typeface="Helvetica"/>
              <a:sym typeface="Helvetica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1" build="p" bldLvl="5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 sz="3600" b="1" dirty="0" smtClean="0">
                <a:latin typeface="+mj-lt"/>
              </a:rPr>
              <a:t>I. Is </a:t>
            </a:r>
            <a:r>
              <a:rPr lang="en-US" sz="3600" b="1" dirty="0">
                <a:latin typeface="+mj-lt"/>
              </a:rPr>
              <a:t>there any peace infrastructure in Southern Shan State, if not why? (</a:t>
            </a:r>
            <a:r>
              <a:rPr lang="en-US" sz="3600" b="1" dirty="0" err="1">
                <a:latin typeface="+mj-lt"/>
              </a:rPr>
              <a:t>cont</a:t>
            </a:r>
            <a:r>
              <a:rPr lang="en-US" sz="3600" b="1" dirty="0">
                <a:latin typeface="+mj-lt"/>
              </a:rPr>
              <a:t>:) </a:t>
            </a:r>
            <a:endParaRPr sz="3600" b="1" dirty="0">
              <a:latin typeface="+mj-lt"/>
            </a:endParaRPr>
          </a:p>
        </p:txBody>
      </p:sp>
      <p:sp>
        <p:nvSpPr>
          <p:cNvPr id="93" name="Shape 93"/>
          <p:cNvSpPr>
            <a:spLocks noGrp="1"/>
          </p:cNvSpPr>
          <p:nvPr>
            <p:ph type="body" idx="1"/>
          </p:nvPr>
        </p:nvSpPr>
        <p:spPr>
          <a:xfrm>
            <a:off x="571500" y="1923684"/>
            <a:ext cx="11861800" cy="66675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03200" indent="-203200" algn="l" defTabSz="457200">
              <a:lnSpc>
                <a:spcPct val="150000"/>
              </a:lnSpc>
              <a:spcBef>
                <a:spcPts val="1200"/>
              </a:spcBef>
              <a:defRPr sz="1800"/>
            </a:pPr>
            <a:r>
              <a:rPr lang="en-US" sz="2600" dirty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rPr>
              <a:t>It is hard to define whether there is a </a:t>
            </a:r>
            <a:r>
              <a:rPr lang="en-US" sz="2600" b="1" dirty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rPr>
              <a:t>systematic pattern</a:t>
            </a:r>
            <a:r>
              <a:rPr lang="en-US" sz="2600" dirty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rPr>
              <a:t> of those relationships (Peace infrastructure can be seen as lacking in this scenario</a:t>
            </a:r>
            <a:r>
              <a:rPr lang="en-US" sz="2600" dirty="0" smtClean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rPr>
              <a:t>) </a:t>
            </a:r>
            <a:endParaRPr lang="en-US" sz="2600" dirty="0">
              <a:solidFill>
                <a:srgbClr val="000000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marL="203200" lvl="0" indent="-203200" algn="l" defTabSz="457200">
              <a:lnSpc>
                <a:spcPct val="150000"/>
              </a:lnSpc>
              <a:spcBef>
                <a:spcPts val="1200"/>
              </a:spcBef>
              <a:defRPr sz="1800"/>
            </a:pPr>
            <a:r>
              <a:rPr lang="en-US" sz="2600" b="1" dirty="0" smtClean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rPr>
              <a:t>collaborative efforts</a:t>
            </a:r>
            <a:r>
              <a:rPr lang="en-US" sz="2600" dirty="0" smtClean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rPr>
              <a:t> and networking initiatives are still very limited in Southern Shan State  </a:t>
            </a:r>
          </a:p>
          <a:p>
            <a:pPr marL="203200" indent="-203200" algn="l" defTabSz="457200">
              <a:lnSpc>
                <a:spcPct val="150000"/>
              </a:lnSpc>
              <a:spcBef>
                <a:spcPts val="1200"/>
              </a:spcBef>
              <a:defRPr sz="1800"/>
            </a:pPr>
            <a:r>
              <a:rPr lang="en-US" sz="2600" dirty="0" smtClean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rPr>
              <a:t>There are official administrative </a:t>
            </a:r>
            <a:r>
              <a:rPr lang="en-US" sz="2600" b="1" dirty="0" smtClean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rPr>
              <a:t>mechanisms</a:t>
            </a:r>
            <a:r>
              <a:rPr lang="en-US" sz="2600" dirty="0" smtClean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rPr>
              <a:t> for conflicting issues that people are facing, such as police, court, administration department, etc. (mostly when it relates to crimes)</a:t>
            </a:r>
          </a:p>
          <a:p>
            <a:pPr marL="203200" indent="-203200" algn="l" defTabSz="457200">
              <a:lnSpc>
                <a:spcPct val="150000"/>
              </a:lnSpc>
              <a:spcBef>
                <a:spcPts val="1200"/>
              </a:spcBef>
              <a:defRPr sz="1800"/>
            </a:pPr>
            <a:r>
              <a:rPr lang="en-US" sz="2600" dirty="0" smtClean="0">
                <a:solidFill>
                  <a:srgbClr val="000000"/>
                </a:solidFill>
                <a:latin typeface="Helvetica"/>
                <a:cs typeface="Helvetica"/>
              </a:rPr>
              <a:t>The </a:t>
            </a:r>
            <a:r>
              <a:rPr lang="en-US" sz="2600" b="1" dirty="0" smtClean="0">
                <a:solidFill>
                  <a:srgbClr val="000000"/>
                </a:solidFill>
                <a:latin typeface="Helvetica"/>
                <a:cs typeface="Helvetica"/>
              </a:rPr>
              <a:t>lack of stable peaceful conditions</a:t>
            </a:r>
            <a:r>
              <a:rPr lang="en-US" sz="2600" dirty="0" smtClean="0">
                <a:solidFill>
                  <a:srgbClr val="000000"/>
                </a:solidFill>
                <a:latin typeface="Helvetica"/>
                <a:cs typeface="Helvetica"/>
              </a:rPr>
              <a:t> in the community in Southern Shan State places a great burden on communities and leave vulnerability to structural and latent conflicts</a:t>
            </a:r>
          </a:p>
          <a:p>
            <a:pPr marL="0" lvl="0" indent="0" algn="l" defTabSz="457200">
              <a:lnSpc>
                <a:spcPct val="150000"/>
              </a:lnSpc>
              <a:spcBef>
                <a:spcPts val="1200"/>
              </a:spcBef>
              <a:buNone/>
              <a:defRPr sz="1800"/>
            </a:pPr>
            <a:endParaRPr lang="en-US" sz="2600" dirty="0" smtClean="0">
              <a:solidFill>
                <a:srgbClr val="000000"/>
              </a:solidFill>
              <a:latin typeface="Helvetica"/>
              <a:ea typeface="Helvetica"/>
              <a:cs typeface="Helvetica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7799964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sz="3300" b="1" dirty="0" smtClean="0">
                <a:latin typeface="+mj-lt"/>
              </a:rPr>
              <a:t>II. If there is no peace infrastructure in Southern Shan State, what kind of peace infrastructure is necessary to be built there. Why? </a:t>
            </a:r>
            <a:endParaRPr sz="3300" b="1" dirty="0">
              <a:latin typeface="+mj-lt"/>
            </a:endParaRPr>
          </a:p>
        </p:txBody>
      </p:sp>
      <p:sp>
        <p:nvSpPr>
          <p:cNvPr id="96" name="Shape 96"/>
          <p:cNvSpPr>
            <a:spLocks noGrp="1"/>
          </p:cNvSpPr>
          <p:nvPr>
            <p:ph type="body" idx="1"/>
          </p:nvPr>
        </p:nvSpPr>
        <p:spPr>
          <a:xfrm>
            <a:off x="571500" y="2222500"/>
            <a:ext cx="11861800" cy="709688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  <a:spcBef>
                <a:spcPts val="1500"/>
              </a:spcBef>
            </a:pPr>
            <a:r>
              <a:rPr lang="en-US" sz="2600" dirty="0" smtClean="0">
                <a:solidFill>
                  <a:srgbClr val="000000"/>
                </a:solidFill>
                <a:latin typeface="Helvetica"/>
                <a:cs typeface="Helvetica"/>
              </a:rPr>
              <a:t>Promoting peace infrastructure (e.g. public spaces for dialogue and consultation, a center for exchanging local best practices, etc.)  </a:t>
            </a:r>
            <a:endParaRPr lang="en-US" sz="2600" dirty="0">
              <a:solidFill>
                <a:srgbClr val="000000"/>
              </a:solidFill>
              <a:latin typeface="Helvetica"/>
              <a:cs typeface="Helvetica"/>
            </a:endParaRPr>
          </a:p>
          <a:p>
            <a:pPr lvl="0">
              <a:lnSpc>
                <a:spcPct val="150000"/>
              </a:lnSpc>
              <a:spcBef>
                <a:spcPts val="1500"/>
              </a:spcBef>
            </a:pPr>
            <a:r>
              <a:rPr lang="en-US" sz="2600" dirty="0" smtClean="0">
                <a:solidFill>
                  <a:srgbClr val="000000"/>
                </a:solidFill>
                <a:latin typeface="Helvetica"/>
                <a:cs typeface="Helvetica"/>
              </a:rPr>
              <a:t>Creating horizontal platform for consultation, networking and collaboration </a:t>
            </a:r>
          </a:p>
          <a:p>
            <a:pPr lvl="0">
              <a:lnSpc>
                <a:spcPct val="150000"/>
              </a:lnSpc>
              <a:spcBef>
                <a:spcPts val="1500"/>
              </a:spcBef>
            </a:pPr>
            <a:r>
              <a:rPr lang="en-US" sz="2600" dirty="0" smtClean="0">
                <a:solidFill>
                  <a:srgbClr val="000000"/>
                </a:solidFill>
                <a:latin typeface="Helvetica"/>
                <a:cs typeface="Helvetica"/>
              </a:rPr>
              <a:t>Strengthening legal foundation and structural mechanism</a:t>
            </a:r>
            <a:r>
              <a:rPr lang="en-US" sz="2600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sz="2600" dirty="0" smtClean="0">
                <a:solidFill>
                  <a:srgbClr val="000000"/>
                </a:solidFill>
                <a:latin typeface="Helvetica"/>
                <a:cs typeface="Helvetica"/>
              </a:rPr>
              <a:t>(e.g. mechanisms to promote good governance, promoting the role of people’ representatives (MPs), access for legal awareness and consultation, etc. ) </a:t>
            </a:r>
          </a:p>
          <a:p>
            <a:pPr>
              <a:lnSpc>
                <a:spcPct val="150000"/>
              </a:lnSpc>
              <a:spcBef>
                <a:spcPts val="1500"/>
              </a:spcBef>
            </a:pPr>
            <a:r>
              <a:rPr lang="en-US" sz="2600" dirty="0">
                <a:solidFill>
                  <a:srgbClr val="000000"/>
                </a:solidFill>
                <a:latin typeface="Helvetica"/>
                <a:cs typeface="Helvetica"/>
              </a:rPr>
              <a:t>Promoting vertical engagement and consultation among and between different societal levels </a:t>
            </a:r>
            <a:endParaRPr lang="en-US" sz="2600" dirty="0" smtClean="0">
              <a:solidFill>
                <a:srgbClr val="000000"/>
              </a:solidFill>
              <a:latin typeface="Helvetica"/>
              <a:cs typeface="Helvetica"/>
            </a:endParaRPr>
          </a:p>
          <a:p>
            <a:pPr>
              <a:lnSpc>
                <a:spcPct val="150000"/>
              </a:lnSpc>
              <a:spcBef>
                <a:spcPts val="1500"/>
              </a:spcBef>
            </a:pPr>
            <a:r>
              <a:rPr lang="en-US" sz="2600" dirty="0">
                <a:solidFill>
                  <a:srgbClr val="000000"/>
                </a:solidFill>
                <a:latin typeface="Helvetica"/>
                <a:cs typeface="Helvetica"/>
              </a:rPr>
              <a:t>Promoting and establishing </a:t>
            </a:r>
            <a:r>
              <a:rPr lang="en-US" sz="2600" dirty="0" smtClean="0">
                <a:solidFill>
                  <a:srgbClr val="000000"/>
                </a:solidFill>
                <a:latin typeface="Helvetica"/>
                <a:cs typeface="Helvetica"/>
              </a:rPr>
              <a:t>infrastructure </a:t>
            </a:r>
            <a:r>
              <a:rPr lang="en-US" sz="2600" dirty="0">
                <a:solidFill>
                  <a:srgbClr val="000000"/>
                </a:solidFill>
                <a:latin typeface="Helvetica"/>
                <a:cs typeface="Helvetica"/>
              </a:rPr>
              <a:t>which can provide </a:t>
            </a:r>
            <a:r>
              <a:rPr lang="en-US" sz="2600" dirty="0" smtClean="0">
                <a:solidFill>
                  <a:srgbClr val="000000"/>
                </a:solidFill>
                <a:latin typeface="Helvetica"/>
                <a:cs typeface="Helvetica"/>
              </a:rPr>
              <a:t>peace related capacity </a:t>
            </a:r>
            <a:r>
              <a:rPr lang="en-US" sz="2600" dirty="0">
                <a:solidFill>
                  <a:srgbClr val="000000"/>
                </a:solidFill>
                <a:latin typeface="Helvetica"/>
                <a:cs typeface="Helvetica"/>
              </a:rPr>
              <a:t>building </a:t>
            </a:r>
            <a:r>
              <a:rPr lang="en-US" sz="2600" dirty="0" smtClean="0">
                <a:solidFill>
                  <a:srgbClr val="000000"/>
                </a:solidFill>
                <a:latin typeface="Helvetica"/>
                <a:cs typeface="Helvetica"/>
              </a:rPr>
              <a:t>to </a:t>
            </a:r>
            <a:r>
              <a:rPr lang="en-US" sz="2600" dirty="0">
                <a:solidFill>
                  <a:srgbClr val="000000"/>
                </a:solidFill>
                <a:latin typeface="Helvetica"/>
                <a:cs typeface="Helvetica"/>
              </a:rPr>
              <a:t>all stakeholders </a:t>
            </a:r>
          </a:p>
          <a:p>
            <a:pPr>
              <a:lnSpc>
                <a:spcPct val="150000"/>
              </a:lnSpc>
              <a:spcBef>
                <a:spcPts val="1500"/>
              </a:spcBef>
            </a:pPr>
            <a:endParaRPr lang="en-US" sz="2300" dirty="0">
              <a:solidFill>
                <a:srgbClr val="000000"/>
              </a:solidFill>
              <a:latin typeface="Helvetica"/>
              <a:cs typeface="Helvetica"/>
            </a:endParaRPr>
          </a:p>
          <a:p>
            <a:pPr lvl="0">
              <a:lnSpc>
                <a:spcPct val="150000"/>
              </a:lnSpc>
              <a:spcBef>
                <a:spcPts val="1500"/>
              </a:spcBef>
            </a:pPr>
            <a:endParaRPr lang="en-US" sz="2300" dirty="0" smtClean="0">
              <a:solidFill>
                <a:srgbClr val="000000"/>
              </a:solidFill>
              <a:latin typeface="Helvetica"/>
              <a:cs typeface="Helvetica"/>
            </a:endParaRPr>
          </a:p>
          <a:p>
            <a:pPr lvl="0">
              <a:lnSpc>
                <a:spcPct val="150000"/>
              </a:lnSpc>
              <a:spcBef>
                <a:spcPts val="1500"/>
              </a:spcBef>
            </a:pPr>
            <a:endParaRPr lang="en-US" sz="2300" dirty="0" smtClean="0">
              <a:solidFill>
                <a:srgbClr val="000000"/>
              </a:solidFill>
              <a:latin typeface="Helvetica"/>
              <a:cs typeface="Helvetica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3000" dirty="0" smtClean="0">
                <a:latin typeface="Helvetica"/>
                <a:cs typeface="Helvetica"/>
              </a:rPr>
              <a:t>III. What </a:t>
            </a:r>
            <a:r>
              <a:rPr lang="en-US" sz="3000" dirty="0">
                <a:latin typeface="Helvetica"/>
                <a:cs typeface="Helvetica"/>
              </a:rPr>
              <a:t>kind of peace skills and knowledge are needed in order to build or to strengthen peace infrastructure in Southern Shan State? Why? </a:t>
            </a:r>
            <a:endParaRPr sz="3000" dirty="0">
              <a:latin typeface="Helvetica"/>
              <a:cs typeface="Helvetica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023" t="13994" r="18941" b="1458"/>
          <a:stretch/>
        </p:blipFill>
        <p:spPr>
          <a:xfrm>
            <a:off x="3214614" y="2007244"/>
            <a:ext cx="9181291" cy="769896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be continue. . . . 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62083" y="2882011"/>
            <a:ext cx="6532889" cy="4530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76073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ModernPortfolio">
  <a:themeElements>
    <a:clrScheme name="ModernPortfolio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 Neue Light"/>
        <a:ea typeface="Helvetica Neue Light"/>
        <a:cs typeface="Helvetica Neue Light"/>
      </a:majorFont>
      <a:minorFont>
        <a:latin typeface="Helvetica Neue Light"/>
        <a:ea typeface="Helvetica Neue Light"/>
        <a:cs typeface="Helvetica Neue Light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25D6B"/>
        </a:solid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ABABAB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ModernPortfolio">
  <a:themeElements>
    <a:clrScheme name="ModernPortfolio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 Neue Light"/>
        <a:ea typeface="Helvetica Neue Light"/>
        <a:cs typeface="Helvetica Neue Light"/>
      </a:majorFont>
      <a:minorFont>
        <a:latin typeface="Helvetica Neue Light"/>
        <a:ea typeface="Helvetica Neue Light"/>
        <a:cs typeface="Helvetica Neue Light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25D6B"/>
        </a:solid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ABABAB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1858</TotalTime>
  <Words>671</Words>
  <Application>Microsoft Macintosh PowerPoint</Application>
  <PresentationFormat>Custom</PresentationFormat>
  <Paragraphs>38</Paragraphs>
  <Slides>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ModernPortfolio</vt:lpstr>
      <vt:lpstr>Exploring peace infrastructure in Southern  Shan State, Myanmar</vt:lpstr>
      <vt:lpstr>Conflict Context</vt:lpstr>
      <vt:lpstr>Conflict Context (cont:)</vt:lpstr>
      <vt:lpstr>Research Objectives</vt:lpstr>
      <vt:lpstr>I. Is there any peace infrastructure in Southern Shan State, if not why?</vt:lpstr>
      <vt:lpstr>I. Is there any peace infrastructure in Southern Shan State, if not why? (cont:) </vt:lpstr>
      <vt:lpstr>II. If there is no peace infrastructure in Southern Shan State, what kind of peace infrastructure is necessary to be built there. Why? </vt:lpstr>
      <vt:lpstr>III. What kind of peace skills and knowledge are needed in order to build or to strengthen peace infrastructure in Southern Shan State? Why? </vt:lpstr>
      <vt:lpstr>To be continue. . . . 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Exploring peace infrastructure in Southern  Shan State, Myanmar</dc:title>
  <cp:lastModifiedBy>CPCS</cp:lastModifiedBy>
  <cp:revision>29</cp:revision>
  <dcterms:modified xsi:type="dcterms:W3CDTF">2015-12-10T04:29:02Z</dcterms:modified>
</cp:coreProperties>
</file>