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63" r:id="rId5"/>
    <p:sldId id="261" r:id="rId6"/>
    <p:sldId id="262" r:id="rId7"/>
    <p:sldId id="260" r:id="rId8"/>
    <p:sldId id="283" r:id="rId9"/>
    <p:sldId id="265" r:id="rId10"/>
    <p:sldId id="266" r:id="rId11"/>
    <p:sldId id="267" r:id="rId12"/>
    <p:sldId id="284"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2" d="100"/>
          <a:sy n="82" d="100"/>
        </p:scale>
        <p:origin x="-149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2CE739-AFCC-A24D-9BC2-01B3332D80BA}" type="datetimeFigureOut">
              <a:rPr lang="en-US" smtClean="0"/>
              <a:t>12/9/15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C163C7-70B9-A441-9BD0-D34C85DE1A18}" type="slidenum">
              <a:rPr lang="en-US" smtClean="0"/>
              <a:t>‹#›</a:t>
            </a:fld>
            <a:endParaRPr lang="en-US"/>
          </a:p>
        </p:txBody>
      </p:sp>
    </p:spTree>
    <p:extLst>
      <p:ext uri="{BB962C8B-B14F-4D97-AF65-F5344CB8AC3E}">
        <p14:creationId xmlns:p14="http://schemas.microsoft.com/office/powerpoint/2010/main" val="2633644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163C7-70B9-A441-9BD0-D34C85DE1A18}" type="slidenum">
              <a:rPr lang="en-US" smtClean="0"/>
              <a:t>2</a:t>
            </a:fld>
            <a:endParaRPr lang="en-US"/>
          </a:p>
        </p:txBody>
      </p:sp>
    </p:spTree>
    <p:extLst>
      <p:ext uri="{BB962C8B-B14F-4D97-AF65-F5344CB8AC3E}">
        <p14:creationId xmlns:p14="http://schemas.microsoft.com/office/powerpoint/2010/main" val="1704379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the findings of this action research, trust is a reflexive process derived from their direct encounters and experiences with their partners in implementing a peace accord, where positive outcome builds reason.</a:t>
            </a:r>
          </a:p>
          <a:p>
            <a:r>
              <a:rPr lang="en-US" dirty="0" smtClean="0"/>
              <a:t>Establishing implementing mechanisms with clear obligations and responsibilities but giving room for flexibility forms routine. Reflexivity happens when people form trust bases which they then process based on realities and positive outcome weighing these two against the unknowable. Through the trust bases and reflexive process, individuals or groups reach a trustful state with the notions of arriving at a positive outcome propelling them to take that leap of faith. </a:t>
            </a:r>
          </a:p>
          <a:p>
            <a:r>
              <a:rPr lang="en-US" dirty="0" smtClean="0"/>
              <a:t>Therefore, trust is very crucial in implementing peace accords because it creates an enabling environment where there is suspension of the </a:t>
            </a:r>
            <a:r>
              <a:rPr lang="en-US" dirty="0" err="1" smtClean="0"/>
              <a:t>unknowables</a:t>
            </a:r>
            <a:r>
              <a:rPr lang="en-US" dirty="0" smtClean="0"/>
              <a:t> that allows that ‘leap of faith’ which in turn creates spaces for understanding and flexibility, therefore giving peace a chance during implementation of peace accords. </a:t>
            </a:r>
          </a:p>
          <a:p>
            <a:endParaRPr lang="en-US" dirty="0"/>
          </a:p>
        </p:txBody>
      </p:sp>
      <p:sp>
        <p:nvSpPr>
          <p:cNvPr id="4" name="Slide Number Placeholder 3"/>
          <p:cNvSpPr>
            <a:spLocks noGrp="1"/>
          </p:cNvSpPr>
          <p:nvPr>
            <p:ph type="sldNum" sz="quarter" idx="10"/>
          </p:nvPr>
        </p:nvSpPr>
        <p:spPr/>
        <p:txBody>
          <a:bodyPr/>
          <a:lstStyle/>
          <a:p>
            <a:fld id="{BA5B57AF-F5AC-EF4A-84E9-708C407CCE5A}" type="slidenum">
              <a:rPr lang="en-US" smtClean="0"/>
              <a:t>17</a:t>
            </a:fld>
            <a:endParaRPr lang="en-US"/>
          </a:p>
        </p:txBody>
      </p:sp>
    </p:spTree>
    <p:extLst>
      <p:ext uri="{BB962C8B-B14F-4D97-AF65-F5344CB8AC3E}">
        <p14:creationId xmlns:p14="http://schemas.microsoft.com/office/powerpoint/2010/main" val="2052862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Reflexivity happens when people form trust bases which they then process based on realities and positive outcome weighing these two against the unknowable. Through the trust bases and reflexive process, individuals or groups reach a trustful state with the notions of arriving at a positive outcome propelling them to take that leap of faith. </a:t>
            </a:r>
          </a:p>
          <a:p>
            <a:endParaRPr lang="en-US" dirty="0" smtClean="0"/>
          </a:p>
          <a:p>
            <a:r>
              <a:rPr lang="en-US" dirty="0" smtClean="0"/>
              <a:t>Therefore, trust is very crucial in implementing peace accords because it creates an enabling environment where there is suspension of the </a:t>
            </a:r>
            <a:r>
              <a:rPr lang="en-US" dirty="0" err="1" smtClean="0"/>
              <a:t>unknowables</a:t>
            </a:r>
            <a:r>
              <a:rPr lang="en-US" dirty="0" smtClean="0"/>
              <a:t> that allows that ‘leap of faith’ which in turn creates spaces for understanding and flexibility, therefore giving peace a chance during implementation of peace accords.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A5B57AF-F5AC-EF4A-84E9-708C407CCE5A}" type="slidenum">
              <a:rPr lang="en-US" smtClean="0"/>
              <a:t>19</a:t>
            </a:fld>
            <a:endParaRPr lang="en-US"/>
          </a:p>
        </p:txBody>
      </p:sp>
    </p:spTree>
    <p:extLst>
      <p:ext uri="{BB962C8B-B14F-4D97-AF65-F5344CB8AC3E}">
        <p14:creationId xmlns:p14="http://schemas.microsoft.com/office/powerpoint/2010/main" val="2188096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smtClean="0"/>
              <a:t>For the future </a:t>
            </a:r>
            <a:r>
              <a:rPr lang="en-US" i="1" dirty="0" err="1" smtClean="0"/>
              <a:t>Bangsamoro</a:t>
            </a:r>
            <a:r>
              <a:rPr lang="en-US" i="1" dirty="0" smtClean="0"/>
              <a:t> </a:t>
            </a:r>
            <a:endParaRPr lang="en-US" dirty="0" smtClean="0"/>
          </a:p>
          <a:p>
            <a:pPr lvl="0"/>
            <a:r>
              <a:rPr lang="en-US" dirty="0" smtClean="0"/>
              <a:t>The Basic Law for the future </a:t>
            </a:r>
            <a:r>
              <a:rPr lang="en-US" dirty="0" err="1" smtClean="0"/>
              <a:t>Bangsamoro</a:t>
            </a:r>
            <a:r>
              <a:rPr lang="en-US" dirty="0" smtClean="0"/>
              <a:t> should have provisions that will allow the freedom of information. This provision will empower every </a:t>
            </a:r>
            <a:r>
              <a:rPr lang="en-US" dirty="0" err="1" smtClean="0"/>
              <a:t>Bangsamoro</a:t>
            </a:r>
            <a:r>
              <a:rPr lang="en-US" dirty="0" smtClean="0"/>
              <a:t> to become part in implementing the comprehensive agreement and, consequently, sustaining the level of trust as institutions are built.</a:t>
            </a:r>
          </a:p>
          <a:p>
            <a:pPr lvl="0"/>
            <a:r>
              <a:rPr lang="en-US" dirty="0" smtClean="0"/>
              <a:t>Prior to the approval of the Basic Law, the MILF leadership should put in place a mechanism for transparency and open communication where every one’s right to know are respected and attained.</a:t>
            </a:r>
          </a:p>
          <a:p>
            <a:endParaRPr lang="en-US" dirty="0"/>
          </a:p>
        </p:txBody>
      </p:sp>
      <p:sp>
        <p:nvSpPr>
          <p:cNvPr id="4" name="Slide Number Placeholder 3"/>
          <p:cNvSpPr>
            <a:spLocks noGrp="1"/>
          </p:cNvSpPr>
          <p:nvPr>
            <p:ph type="sldNum" sz="quarter" idx="10"/>
          </p:nvPr>
        </p:nvSpPr>
        <p:spPr/>
        <p:txBody>
          <a:bodyPr/>
          <a:lstStyle/>
          <a:p>
            <a:fld id="{BA5B57AF-F5AC-EF4A-84E9-708C407CCE5A}" type="slidenum">
              <a:rPr lang="en-US" smtClean="0"/>
              <a:t>20</a:t>
            </a:fld>
            <a:endParaRPr lang="en-US"/>
          </a:p>
        </p:txBody>
      </p:sp>
    </p:spTree>
    <p:extLst>
      <p:ext uri="{BB962C8B-B14F-4D97-AF65-F5344CB8AC3E}">
        <p14:creationId xmlns:p14="http://schemas.microsoft.com/office/powerpoint/2010/main" val="4157515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smtClean="0"/>
              <a:t>For the leaders of the MILF and the Government of the Philippines and its agencies  </a:t>
            </a:r>
            <a:endParaRPr lang="en-US" dirty="0" smtClean="0"/>
          </a:p>
          <a:p>
            <a:pPr lvl="0"/>
            <a:r>
              <a:rPr lang="en-US" dirty="0" smtClean="0"/>
              <a:t>It is crucial that President </a:t>
            </a:r>
            <a:r>
              <a:rPr lang="en-US" dirty="0" err="1" smtClean="0"/>
              <a:t>Benigno</a:t>
            </a:r>
            <a:r>
              <a:rPr lang="en-US" dirty="0" smtClean="0"/>
              <a:t> Aquino, Jr. is trusted by the MILF, likewise, the Aquino administration trust the current crop of leadership of the MILF. This state of trustful state of leadership of both parties should be sustained.</a:t>
            </a:r>
          </a:p>
          <a:p>
            <a:pPr lvl="0"/>
            <a:r>
              <a:rPr lang="en-US" dirty="0" smtClean="0"/>
              <a:t>Set-up institutions and mechanism that will carry on the momentum of trust built after the signing of the FAB. The trust between the current leadership of the MILF and the Aquino administration should go beyond 2016 when the Philippines undergo the national elections. </a:t>
            </a:r>
          </a:p>
          <a:p>
            <a:pPr lvl="0"/>
            <a:r>
              <a:rPr lang="en-US" dirty="0" smtClean="0"/>
              <a:t>Guarantees should be in place, making sure that agreements will be implemented, by creating mechanisms and/or policies assuring commitments, obligations and expectations are met. More involvement of third parties (international organizations and institutions, local civil society) should be in place to provide guarantees. </a:t>
            </a:r>
          </a:p>
          <a:p>
            <a:endParaRPr lang="en-US" dirty="0"/>
          </a:p>
        </p:txBody>
      </p:sp>
      <p:sp>
        <p:nvSpPr>
          <p:cNvPr id="4" name="Slide Number Placeholder 3"/>
          <p:cNvSpPr>
            <a:spLocks noGrp="1"/>
          </p:cNvSpPr>
          <p:nvPr>
            <p:ph type="sldNum" sz="quarter" idx="10"/>
          </p:nvPr>
        </p:nvSpPr>
        <p:spPr/>
        <p:txBody>
          <a:bodyPr/>
          <a:lstStyle/>
          <a:p>
            <a:fld id="{BA5B57AF-F5AC-EF4A-84E9-708C407CCE5A}" type="slidenum">
              <a:rPr lang="en-US" smtClean="0"/>
              <a:t>21</a:t>
            </a:fld>
            <a:endParaRPr lang="en-US"/>
          </a:p>
        </p:txBody>
      </p:sp>
    </p:spTree>
    <p:extLst>
      <p:ext uri="{BB962C8B-B14F-4D97-AF65-F5344CB8AC3E}">
        <p14:creationId xmlns:p14="http://schemas.microsoft.com/office/powerpoint/2010/main" val="3163677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smtClean="0"/>
              <a:t>For the implementers of peace accords</a:t>
            </a:r>
            <a:endParaRPr lang="en-US" dirty="0" smtClean="0"/>
          </a:p>
          <a:p>
            <a:pPr lvl="0"/>
            <a:r>
              <a:rPr lang="en-US" dirty="0" smtClean="0"/>
              <a:t>Implementing guidelines, Terms of Reference (TOR), Memorandum of Understanding (MOU) and Memorandum of Agreement (MOA) which will be drawn from the comprehensive peace agreement should include provisions that will sustain trust. In order to do so, transparency measures should always be there.</a:t>
            </a:r>
          </a:p>
          <a:p>
            <a:pPr lvl="0"/>
            <a:r>
              <a:rPr lang="en-US" dirty="0" smtClean="0"/>
              <a:t>A prerequisite in peace accord implementation is a clear delineation of roles, responsibilities, communication channels and transparency mechanisms and a room for flexibility to change what will not work. Insincerity and doubt, whether it is just perceived or actually true has the same effect, it will diminish trust and will put stumbling blocks to implementations. </a:t>
            </a:r>
          </a:p>
          <a:p>
            <a:pPr lvl="0"/>
            <a:r>
              <a:rPr lang="en-US" dirty="0" smtClean="0"/>
              <a:t>Mechanism for sharing of information to the community and the larger society about the developments and updates on the implementation of the accord. One of the clear findings of this research is that people would want to know what is happening to earn their continued trust.  </a:t>
            </a:r>
          </a:p>
          <a:p>
            <a:endParaRPr lang="en-US" dirty="0"/>
          </a:p>
        </p:txBody>
      </p:sp>
      <p:sp>
        <p:nvSpPr>
          <p:cNvPr id="4" name="Slide Number Placeholder 3"/>
          <p:cNvSpPr>
            <a:spLocks noGrp="1"/>
          </p:cNvSpPr>
          <p:nvPr>
            <p:ph type="sldNum" sz="quarter" idx="10"/>
          </p:nvPr>
        </p:nvSpPr>
        <p:spPr/>
        <p:txBody>
          <a:bodyPr/>
          <a:lstStyle/>
          <a:p>
            <a:fld id="{BA5B57AF-F5AC-EF4A-84E9-708C407CCE5A}" type="slidenum">
              <a:rPr lang="en-US" smtClean="0"/>
              <a:t>22</a:t>
            </a:fld>
            <a:endParaRPr lang="en-US"/>
          </a:p>
        </p:txBody>
      </p:sp>
    </p:spTree>
    <p:extLst>
      <p:ext uri="{BB962C8B-B14F-4D97-AF65-F5344CB8AC3E}">
        <p14:creationId xmlns:p14="http://schemas.microsoft.com/office/powerpoint/2010/main" val="910469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smtClean="0"/>
              <a:t>For the community</a:t>
            </a:r>
            <a:endParaRPr lang="en-US" dirty="0" smtClean="0"/>
          </a:p>
          <a:p>
            <a:pPr lvl="0"/>
            <a:r>
              <a:rPr lang="en-US" dirty="0" smtClean="0"/>
              <a:t>Communities affected by the armed conflict and violence should take the lead in engaging the institutions;</a:t>
            </a:r>
          </a:p>
          <a:p>
            <a:pPr lvl="0"/>
            <a:r>
              <a:rPr lang="en-US" dirty="0" smtClean="0"/>
              <a:t>This is your negotiated future. This is about implementing a peace accord that will hopefully end the armed conflict. But you all know that this is not the only armed group in Mindanao. However, the success of the implementation of the peace agreement of the GPH and the MILF will enable an environment that peace is indeed possible and sustainable allowing other armed groups to witness how you struggle for peace. Continue to make your governments (Philippine and the future </a:t>
            </a:r>
            <a:r>
              <a:rPr lang="en-US" dirty="0" err="1" smtClean="0"/>
              <a:t>Bangsamoro</a:t>
            </a:r>
            <a:r>
              <a:rPr lang="en-US" dirty="0" smtClean="0"/>
              <a:t>) continue to be champions of your rights and freedom.</a:t>
            </a:r>
          </a:p>
          <a:p>
            <a:endParaRPr lang="en-US" dirty="0"/>
          </a:p>
        </p:txBody>
      </p:sp>
      <p:sp>
        <p:nvSpPr>
          <p:cNvPr id="4" name="Slide Number Placeholder 3"/>
          <p:cNvSpPr>
            <a:spLocks noGrp="1"/>
          </p:cNvSpPr>
          <p:nvPr>
            <p:ph type="sldNum" sz="quarter" idx="10"/>
          </p:nvPr>
        </p:nvSpPr>
        <p:spPr/>
        <p:txBody>
          <a:bodyPr/>
          <a:lstStyle/>
          <a:p>
            <a:fld id="{BA5B57AF-F5AC-EF4A-84E9-708C407CCE5A}" type="slidenum">
              <a:rPr lang="en-US" smtClean="0"/>
              <a:t>23</a:t>
            </a:fld>
            <a:endParaRPr lang="en-US"/>
          </a:p>
        </p:txBody>
      </p:sp>
    </p:spTree>
    <p:extLst>
      <p:ext uri="{BB962C8B-B14F-4D97-AF65-F5344CB8AC3E}">
        <p14:creationId xmlns:p14="http://schemas.microsoft.com/office/powerpoint/2010/main" val="2908329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6B466F-F07A-DB4D-B0B7-490E4A1E2F71}"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2306630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B466F-F07A-DB4D-B0B7-490E4A1E2F71}"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3605736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6B466F-F07A-DB4D-B0B7-490E4A1E2F71}"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2871004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6B466F-F07A-DB4D-B0B7-490E4A1E2F71}" type="datetimeFigureOut">
              <a:rPr lang="en-US" smtClean="0"/>
              <a:t>12/9/15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72969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6B466F-F07A-DB4D-B0B7-490E4A1E2F71}" type="datetimeFigureOut">
              <a:rPr lang="en-US" smtClean="0"/>
              <a:t>12/9/15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376774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6B466F-F07A-DB4D-B0B7-490E4A1E2F71}" type="datetimeFigureOut">
              <a:rPr lang="en-US" smtClean="0"/>
              <a:t>12/9/15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2653509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6B466F-F07A-DB4D-B0B7-490E4A1E2F71}" type="datetimeFigureOut">
              <a:rPr lang="en-US" smtClean="0"/>
              <a:t>12/9/15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1234817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6B466F-F07A-DB4D-B0B7-490E4A1E2F71}" type="datetimeFigureOut">
              <a:rPr lang="en-US" smtClean="0"/>
              <a:t>12/9/15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333954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6B466F-F07A-DB4D-B0B7-490E4A1E2F71}" type="datetimeFigureOut">
              <a:rPr lang="en-US" smtClean="0"/>
              <a:t>12/9/15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2007759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B466F-F07A-DB4D-B0B7-490E4A1E2F71}"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3855671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B466F-F07A-DB4D-B0B7-490E4A1E2F71}" type="datetimeFigureOut">
              <a:rPr lang="en-US" smtClean="0"/>
              <a:t>12/9/15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B013E-7812-9147-A022-2EE5A9BCCFB2}" type="slidenum">
              <a:rPr lang="en-US" smtClean="0"/>
              <a:t>‹#›</a:t>
            </a:fld>
            <a:endParaRPr lang="en-US"/>
          </a:p>
        </p:txBody>
      </p:sp>
    </p:spTree>
    <p:extLst>
      <p:ext uri="{BB962C8B-B14F-4D97-AF65-F5344CB8AC3E}">
        <p14:creationId xmlns:p14="http://schemas.microsoft.com/office/powerpoint/2010/main" val="52547423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6B466F-F07A-DB4D-B0B7-490E4A1E2F71}" type="datetimeFigureOut">
              <a:rPr lang="en-US" smtClean="0"/>
              <a:t>12/9/15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EB013E-7812-9147-A022-2EE5A9BCCFB2}" type="slidenum">
              <a:rPr lang="en-US" smtClean="0"/>
              <a:t>‹#›</a:t>
            </a:fld>
            <a:endParaRPr lang="en-US"/>
          </a:p>
        </p:txBody>
      </p:sp>
    </p:spTree>
    <p:extLst>
      <p:ext uri="{BB962C8B-B14F-4D97-AF65-F5344CB8AC3E}">
        <p14:creationId xmlns:p14="http://schemas.microsoft.com/office/powerpoint/2010/main" val="2641391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file:///\\localhost\Users\fredlubang\Documents\00%20Masters%20ACTS\00%20MA_ACTS_Action_Research_Chapters\Macintosh%20HD:Users:fredlubang:Documents:00%20Masters%20ACTS:00%20MA_ACTS_Action_Research_Chapters:FINAL_MA_ACTS_AR-CRE%20(1)_ayeshua.docx!OLE_LINK1" TargetMode="External"/><Relationship Id="rId4" Type="http://schemas.openxmlformats.org/officeDocument/2006/relationships/image" Target="../media/image8.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file:///\\localhost\Users\fredlubang\Documents\00%20Masters%20ACTS\00%20MA_ACTS_Action_Research_Chapters\Macintosh%20HD:Users:fredlubang:Documents:00%20Masters%20ACTS:00%20MA_ACTS_Action_Research_Chapters:FINAL_MA_ACTS_AR.docx!OLE_LINK1" TargetMode="External"/><Relationship Id="rId4"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file:///\\localhost\Users\fredlubang\Documents\00%20Masters%20ACTS\00%20MA_ACTS_Action_Research_Chapters\Macintosh%20HD:Users:fredlubang:Documents:00%20Masters%20ACTS:00%20MA_ACTS_Action_Research_Chapters:FINAL_MA_ACTS_AR.docx!OLE_LINK12" TargetMode="External"/><Relationship Id="rId4"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15177"/>
            <a:ext cx="7772400" cy="1470025"/>
          </a:xfrm>
        </p:spPr>
        <p:txBody>
          <a:bodyPr>
            <a:noAutofit/>
          </a:bodyPr>
          <a:lstStyle/>
          <a:p>
            <a:r>
              <a:rPr lang="en-US" sz="3200" dirty="0" smtClean="0"/>
              <a:t>The Role of Trust in Peace Accord Implementation: A Case in the </a:t>
            </a:r>
            <a:r>
              <a:rPr lang="en-US" sz="3200" dirty="0" err="1" smtClean="0"/>
              <a:t>Bangsamoro</a:t>
            </a:r>
            <a:endParaRPr lang="en-US" sz="3200" dirty="0"/>
          </a:p>
        </p:txBody>
      </p:sp>
      <p:sp>
        <p:nvSpPr>
          <p:cNvPr id="3" name="Subtitle 2"/>
          <p:cNvSpPr>
            <a:spLocks noGrp="1"/>
          </p:cNvSpPr>
          <p:nvPr>
            <p:ph type="subTitle" idx="1"/>
          </p:nvPr>
        </p:nvSpPr>
        <p:spPr/>
        <p:txBody>
          <a:bodyPr>
            <a:normAutofit/>
          </a:bodyPr>
          <a:lstStyle/>
          <a:p>
            <a:r>
              <a:rPr lang="en-US" sz="2400" dirty="0" smtClean="0">
                <a:solidFill>
                  <a:schemeClr val="tx1"/>
                </a:solidFill>
              </a:rPr>
              <a:t>Alfredo Lubang</a:t>
            </a:r>
          </a:p>
          <a:p>
            <a:r>
              <a:rPr lang="en-US" sz="2400" dirty="0" smtClean="0">
                <a:solidFill>
                  <a:schemeClr val="tx1"/>
                </a:solidFill>
              </a:rPr>
              <a:t>National Coordinator</a:t>
            </a:r>
          </a:p>
          <a:p>
            <a:r>
              <a:rPr lang="en-US" sz="2400" dirty="0" smtClean="0">
                <a:solidFill>
                  <a:schemeClr val="tx1"/>
                </a:solidFill>
              </a:rPr>
              <a:t>Philippine Campaign to Ban Landmines (PCBL)</a:t>
            </a:r>
          </a:p>
          <a:p>
            <a:endParaRPr lang="en-US" sz="2400" dirty="0" smtClean="0">
              <a:solidFill>
                <a:schemeClr val="tx1"/>
              </a:solidFill>
            </a:endParaRPr>
          </a:p>
        </p:txBody>
      </p:sp>
    </p:spTree>
    <p:extLst>
      <p:ext uri="{BB962C8B-B14F-4D97-AF65-F5344CB8AC3E}">
        <p14:creationId xmlns:p14="http://schemas.microsoft.com/office/powerpoint/2010/main" val="3104880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5618"/>
            <a:ext cx="8229600" cy="1103932"/>
          </a:xfrm>
        </p:spPr>
        <p:txBody>
          <a:bodyPr>
            <a:noAutofit/>
          </a:bodyPr>
          <a:lstStyle/>
          <a:p>
            <a:pPr algn="l"/>
            <a:r>
              <a:rPr lang="en-US" sz="2400" dirty="0" smtClean="0"/>
              <a:t>“</a:t>
            </a:r>
            <a:r>
              <a:rPr lang="en-US" sz="2400" i="1" dirty="0" smtClean="0"/>
              <a:t>Thank you to Allah (SWT) for giving us the chance to serve. We need to trust each other -- unlike before only our guns talk to each other</a:t>
            </a:r>
            <a:r>
              <a:rPr lang="en-US" sz="2400" dirty="0" smtClean="0"/>
              <a:t>.” </a:t>
            </a:r>
            <a:r>
              <a:rPr lang="en-US" sz="2400" dirty="0" err="1" smtClean="0"/>
              <a:t>Mujahid</a:t>
            </a:r>
            <a:r>
              <a:rPr lang="en-US" sz="2400" dirty="0" smtClean="0"/>
              <a:t> Felix </a:t>
            </a:r>
            <a:r>
              <a:rPr lang="en-US" sz="2400" dirty="0" err="1" smtClean="0"/>
              <a:t>Macalimbas</a:t>
            </a:r>
            <a:r>
              <a:rPr lang="en-US" sz="2400" dirty="0" smtClean="0"/>
              <a:t>, BIAF, JPST member </a:t>
            </a:r>
            <a:endParaRPr lang="en-US" sz="2400" dirty="0"/>
          </a:p>
        </p:txBody>
      </p:sp>
      <p:pic>
        <p:nvPicPr>
          <p:cNvPr id="4" name="Content Placeholder 3" descr="mujahid_speech-5581.jpg"/>
          <p:cNvPicPr>
            <a:picLocks noGrp="1" noChangeAspect="1"/>
          </p:cNvPicPr>
          <p:nvPr>
            <p:ph idx="1"/>
          </p:nvPr>
        </p:nvPicPr>
        <p:blipFill>
          <a:blip r:embed="rId3">
            <a:extLst>
              <a:ext uri="{28A0092B-C50C-407E-A947-70E740481C1C}">
                <a14:useLocalDpi xmlns:a14="http://schemas.microsoft.com/office/drawing/2010/main" val="0"/>
              </a:ext>
            </a:extLst>
          </a:blip>
          <a:srcRect t="8762" b="8762"/>
          <a:stretch>
            <a:fillRect/>
          </a:stretch>
        </p:blipFill>
        <p:spPr>
          <a:xfrm>
            <a:off x="875389" y="1600200"/>
            <a:ext cx="7116657" cy="3913887"/>
          </a:xfrm>
        </p:spPr>
      </p:pic>
      <p:sp>
        <p:nvSpPr>
          <p:cNvPr id="5" name="TextBox 4"/>
          <p:cNvSpPr txBox="1"/>
          <p:nvPr/>
        </p:nvSpPr>
        <p:spPr>
          <a:xfrm>
            <a:off x="457200" y="5694620"/>
            <a:ext cx="8526107" cy="1384995"/>
          </a:xfrm>
          <a:prstGeom prst="rect">
            <a:avLst/>
          </a:prstGeom>
          <a:noFill/>
        </p:spPr>
        <p:txBody>
          <a:bodyPr wrap="square" rtlCol="0">
            <a:spAutoFit/>
          </a:bodyPr>
          <a:lstStyle/>
          <a:p>
            <a:r>
              <a:rPr lang="en-US" sz="2800" dirty="0">
                <a:solidFill>
                  <a:srgbClr val="FF0000"/>
                </a:solidFill>
              </a:rPr>
              <a:t>What does he exactly mean when he referred to trust? How is trust defined by individuals?</a:t>
            </a:r>
          </a:p>
          <a:p>
            <a:endParaRPr lang="en-US" sz="2800" dirty="0"/>
          </a:p>
        </p:txBody>
      </p:sp>
    </p:spTree>
    <p:extLst>
      <p:ext uri="{BB962C8B-B14F-4D97-AF65-F5344CB8AC3E}">
        <p14:creationId xmlns:p14="http://schemas.microsoft.com/office/powerpoint/2010/main" val="3949978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“Is this what you’re looking for?”</a:t>
            </a:r>
            <a:endParaRPr lang="en-US" dirty="0"/>
          </a:p>
        </p:txBody>
      </p:sp>
      <p:pic>
        <p:nvPicPr>
          <p:cNvPr id="4" name="Content Placeholder 3" descr="IMG_5342.JPG"/>
          <p:cNvPicPr>
            <a:picLocks noGrp="1" noChangeAspect="1"/>
          </p:cNvPicPr>
          <p:nvPr>
            <p:ph idx="1"/>
          </p:nvPr>
        </p:nvPicPr>
        <p:blipFill>
          <a:blip r:embed="rId2"/>
          <a:srcRect t="8753" b="8753"/>
          <a:stretch>
            <a:fillRect/>
          </a:stretch>
        </p:blipFill>
        <p:spPr>
          <a:xfrm>
            <a:off x="1517868" y="1290410"/>
            <a:ext cx="6100227" cy="3354890"/>
          </a:xfrm>
        </p:spPr>
      </p:pic>
      <p:sp>
        <p:nvSpPr>
          <p:cNvPr id="5" name="TextBox 4"/>
          <p:cNvSpPr txBox="1"/>
          <p:nvPr/>
        </p:nvSpPr>
        <p:spPr>
          <a:xfrm>
            <a:off x="851865" y="4956657"/>
            <a:ext cx="7834935" cy="1200329"/>
          </a:xfrm>
          <a:prstGeom prst="rect">
            <a:avLst/>
          </a:prstGeom>
          <a:noFill/>
        </p:spPr>
        <p:txBody>
          <a:bodyPr wrap="square" rtlCol="0">
            <a:spAutoFit/>
          </a:bodyPr>
          <a:lstStyle/>
          <a:p>
            <a:r>
              <a:rPr lang="en-US" sz="3600" dirty="0">
                <a:solidFill>
                  <a:srgbClr val="FF0000"/>
                </a:solidFill>
              </a:rPr>
              <a:t>What was the basis of trust, that they turned it over? </a:t>
            </a:r>
          </a:p>
        </p:txBody>
      </p:sp>
    </p:spTree>
    <p:extLst>
      <p:ext uri="{BB962C8B-B14F-4D97-AF65-F5344CB8AC3E}">
        <p14:creationId xmlns:p14="http://schemas.microsoft.com/office/powerpoint/2010/main" val="2738816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ujahiden_army-4943.jpg"/>
          <p:cNvPicPr>
            <a:picLocks noGrp="1" noChangeAspect="1"/>
          </p:cNvPicPr>
          <p:nvPr>
            <p:ph idx="1"/>
          </p:nvPr>
        </p:nvPicPr>
        <p:blipFill>
          <a:blip r:embed="rId2">
            <a:extLst>
              <a:ext uri="{28A0092B-C50C-407E-A947-70E740481C1C}">
                <a14:useLocalDpi xmlns:a14="http://schemas.microsoft.com/office/drawing/2010/main" val="0"/>
              </a:ext>
            </a:extLst>
          </a:blip>
          <a:srcRect l="-43879" r="-43879"/>
          <a:stretch>
            <a:fillRect/>
          </a:stretch>
        </p:blipFill>
        <p:spPr>
          <a:xfrm>
            <a:off x="1494926" y="705098"/>
            <a:ext cx="6175375" cy="4932363"/>
          </a:xfrm>
        </p:spPr>
      </p:pic>
      <p:sp>
        <p:nvSpPr>
          <p:cNvPr id="7" name="TextBox 6"/>
          <p:cNvSpPr txBox="1"/>
          <p:nvPr/>
        </p:nvSpPr>
        <p:spPr>
          <a:xfrm>
            <a:off x="2028988" y="5870541"/>
            <a:ext cx="5482915" cy="646331"/>
          </a:xfrm>
          <a:prstGeom prst="rect">
            <a:avLst/>
          </a:prstGeom>
          <a:noFill/>
        </p:spPr>
        <p:txBody>
          <a:bodyPr wrap="square" rtlCol="0">
            <a:spAutoFit/>
          </a:bodyPr>
          <a:lstStyle/>
          <a:p>
            <a:r>
              <a:rPr lang="en-US" sz="3600" dirty="0" smtClean="0">
                <a:solidFill>
                  <a:srgbClr val="FF0000"/>
                </a:solidFill>
              </a:rPr>
              <a:t>What factors sustain trust?</a:t>
            </a:r>
            <a:endParaRPr lang="en-US" sz="3600" dirty="0">
              <a:solidFill>
                <a:srgbClr val="FF0000"/>
              </a:solidFill>
            </a:endParaRPr>
          </a:p>
        </p:txBody>
      </p:sp>
    </p:spTree>
    <p:extLst>
      <p:ext uri="{BB962C8B-B14F-4D97-AF65-F5344CB8AC3E}">
        <p14:creationId xmlns:p14="http://schemas.microsoft.com/office/powerpoint/2010/main" val="176393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rvicsigningframework.jpg"/>
          <p:cNvPicPr>
            <a:picLocks noGrp="1" noChangeAspect="1"/>
          </p:cNvPicPr>
          <p:nvPr>
            <p:ph idx="1"/>
          </p:nvPr>
        </p:nvPicPr>
        <p:blipFill>
          <a:blip r:embed="rId2">
            <a:extLst>
              <a:ext uri="{28A0092B-C50C-407E-A947-70E740481C1C}">
                <a14:useLocalDpi xmlns:a14="http://schemas.microsoft.com/office/drawing/2010/main" val="0"/>
              </a:ext>
            </a:extLst>
          </a:blip>
          <a:srcRect t="1115" b="1115"/>
          <a:stretch>
            <a:fillRect/>
          </a:stretch>
        </p:blipFill>
        <p:spPr>
          <a:xfrm>
            <a:off x="457200" y="546912"/>
            <a:ext cx="5145473" cy="2829812"/>
          </a:xfrm>
        </p:spPr>
      </p:pic>
      <p:sp>
        <p:nvSpPr>
          <p:cNvPr id="6" name="Rectangle 5"/>
          <p:cNvSpPr/>
          <p:nvPr/>
        </p:nvSpPr>
        <p:spPr>
          <a:xfrm>
            <a:off x="457200" y="3686515"/>
            <a:ext cx="8231826" cy="2308324"/>
          </a:xfrm>
          <a:prstGeom prst="rect">
            <a:avLst/>
          </a:prstGeom>
        </p:spPr>
        <p:txBody>
          <a:bodyPr wrap="square">
            <a:spAutoFit/>
          </a:bodyPr>
          <a:lstStyle/>
          <a:p>
            <a:r>
              <a:rPr lang="en-US" sz="2400" dirty="0" smtClean="0"/>
              <a:t>“This </a:t>
            </a:r>
            <a:r>
              <a:rPr lang="en-US" sz="2400" dirty="0"/>
              <a:t>agreement is about rising above our prejudices. It is about casting aside the distrust and myopia that has plagued the </a:t>
            </a:r>
            <a:r>
              <a:rPr lang="en-US" sz="2400" dirty="0" smtClean="0"/>
              <a:t>efforts of </a:t>
            </a:r>
            <a:r>
              <a:rPr lang="en-US" sz="2400" dirty="0"/>
              <a:t>the past; it is about learning hard lessons and building on the </a:t>
            </a:r>
            <a:r>
              <a:rPr lang="en-US" sz="2400" dirty="0" smtClean="0"/>
              <a:t>gains we </a:t>
            </a:r>
            <a:r>
              <a:rPr lang="en-US" sz="2400" dirty="0"/>
              <a:t>have achieved. </a:t>
            </a:r>
            <a:r>
              <a:rPr lang="en-US" sz="2400" dirty="0">
                <a:solidFill>
                  <a:schemeClr val="accent2"/>
                </a:solidFill>
              </a:rPr>
              <a:t>It is about acknowledging that trust has to be earned—it is about forging a partnership that rests on the bedrock of sincerity, good will, and hard work</a:t>
            </a:r>
            <a:r>
              <a:rPr lang="en-US" sz="2400" dirty="0" smtClean="0"/>
              <a:t>.”</a:t>
            </a:r>
            <a:endParaRPr lang="en-US" sz="2400" dirty="0"/>
          </a:p>
        </p:txBody>
      </p:sp>
    </p:spTree>
    <p:extLst>
      <p:ext uri="{BB962C8B-B14F-4D97-AF65-F5344CB8AC3E}">
        <p14:creationId xmlns:p14="http://schemas.microsoft.com/office/powerpoint/2010/main" val="1721238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5505"/>
          </a:xfrm>
        </p:spPr>
        <p:txBody>
          <a:bodyPr>
            <a:noAutofit/>
          </a:bodyPr>
          <a:lstStyle/>
          <a:p>
            <a:pPr lvl="0"/>
            <a:r>
              <a:rPr lang="en-US" sz="2800" dirty="0"/>
              <a:t>“The trust has been affected</a:t>
            </a:r>
            <a:r>
              <a:rPr lang="en-US" sz="2800" dirty="0" smtClean="0"/>
              <a:t>”</a:t>
            </a:r>
            <a:r>
              <a:rPr lang="en-US" sz="2800" dirty="0"/>
              <a:t/>
            </a:r>
            <a:br>
              <a:rPr lang="en-US" sz="2800" dirty="0"/>
            </a:br>
            <a:r>
              <a:rPr lang="en-US" sz="2800" dirty="0" smtClean="0"/>
              <a:t>Chairman </a:t>
            </a:r>
            <a:r>
              <a:rPr lang="en-US" sz="2800" dirty="0" err="1"/>
              <a:t>Murad</a:t>
            </a:r>
            <a:r>
              <a:rPr lang="en-US" sz="2800" dirty="0"/>
              <a:t> on the </a:t>
            </a:r>
            <a:r>
              <a:rPr lang="en-US" sz="2800" dirty="0" err="1"/>
              <a:t>Mamasapano</a:t>
            </a:r>
            <a:r>
              <a:rPr lang="en-US" sz="2800" dirty="0"/>
              <a:t> incident. </a:t>
            </a:r>
            <a:br>
              <a:rPr lang="en-US" sz="2800" dirty="0"/>
            </a:br>
            <a:endParaRPr lang="en-US" sz="2800" dirty="0"/>
          </a:p>
        </p:txBody>
      </p:sp>
      <p:pic>
        <p:nvPicPr>
          <p:cNvPr id="6" name="Content Placeholder 5" descr="chair_murad.jpeg"/>
          <p:cNvPicPr>
            <a:picLocks noGrp="1" noChangeAspect="1"/>
          </p:cNvPicPr>
          <p:nvPr>
            <p:ph idx="1"/>
          </p:nvPr>
        </p:nvPicPr>
        <p:blipFill>
          <a:blip r:embed="rId2">
            <a:extLst>
              <a:ext uri="{28A0092B-C50C-407E-A947-70E740481C1C}">
                <a14:useLocalDpi xmlns:a14="http://schemas.microsoft.com/office/drawing/2010/main" val="0"/>
              </a:ext>
            </a:extLst>
          </a:blip>
          <a:srcRect t="896" b="896"/>
          <a:stretch>
            <a:fillRect/>
          </a:stretch>
        </p:blipFill>
        <p:spPr>
          <a:xfrm>
            <a:off x="457200" y="1120010"/>
            <a:ext cx="8229600" cy="4525963"/>
          </a:xfrm>
        </p:spPr>
      </p:pic>
      <p:sp>
        <p:nvSpPr>
          <p:cNvPr id="7" name="TextBox 6"/>
          <p:cNvSpPr txBox="1"/>
          <p:nvPr/>
        </p:nvSpPr>
        <p:spPr>
          <a:xfrm>
            <a:off x="410736" y="5622688"/>
            <a:ext cx="4375200" cy="276999"/>
          </a:xfrm>
          <a:prstGeom prst="rect">
            <a:avLst/>
          </a:prstGeom>
          <a:noFill/>
        </p:spPr>
        <p:txBody>
          <a:bodyPr wrap="square" rtlCol="0">
            <a:spAutoFit/>
          </a:bodyPr>
          <a:lstStyle/>
          <a:p>
            <a:r>
              <a:rPr lang="en-US" sz="1200" dirty="0" err="1" smtClean="0"/>
              <a:t>Screengrab</a:t>
            </a:r>
            <a:r>
              <a:rPr lang="en-US" sz="1200" dirty="0" smtClean="0"/>
              <a:t> from Aljazeera</a:t>
            </a:r>
            <a:endParaRPr lang="en-US" sz="1200" dirty="0"/>
          </a:p>
        </p:txBody>
      </p:sp>
      <p:sp>
        <p:nvSpPr>
          <p:cNvPr id="8" name="TextBox 7"/>
          <p:cNvSpPr txBox="1"/>
          <p:nvPr/>
        </p:nvSpPr>
        <p:spPr>
          <a:xfrm>
            <a:off x="426224" y="5963474"/>
            <a:ext cx="8229600" cy="646331"/>
          </a:xfrm>
          <a:prstGeom prst="rect">
            <a:avLst/>
          </a:prstGeom>
          <a:noFill/>
        </p:spPr>
        <p:txBody>
          <a:bodyPr wrap="square" rtlCol="0">
            <a:spAutoFit/>
          </a:bodyPr>
          <a:lstStyle/>
          <a:p>
            <a:r>
              <a:rPr lang="en-US" sz="3600" dirty="0">
                <a:solidFill>
                  <a:srgbClr val="FF0000"/>
                </a:solidFill>
              </a:rPr>
              <a:t>what factors diminish trust</a:t>
            </a:r>
            <a:r>
              <a:rPr lang="en-US" sz="3600" dirty="0" smtClean="0">
                <a:solidFill>
                  <a:srgbClr val="FF0000"/>
                </a:solidFill>
                <a:effectLst/>
              </a:rPr>
              <a:t> ?</a:t>
            </a:r>
            <a:endParaRPr lang="en-US" sz="3600" dirty="0">
              <a:solidFill>
                <a:srgbClr val="FF0000"/>
              </a:solidFill>
            </a:endParaRPr>
          </a:p>
        </p:txBody>
      </p:sp>
    </p:spTree>
    <p:extLst>
      <p:ext uri="{BB962C8B-B14F-4D97-AF65-F5344CB8AC3E}">
        <p14:creationId xmlns:p14="http://schemas.microsoft.com/office/powerpoint/2010/main" val="1978973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smtClean="0"/>
              <a:t>Engaging the Moro </a:t>
            </a:r>
            <a:r>
              <a:rPr lang="en-US" sz="3200" dirty="0" smtClean="0"/>
              <a:t>Islamic Liberation Front </a:t>
            </a:r>
            <a:br>
              <a:rPr lang="en-US" sz="3200" dirty="0" smtClean="0"/>
            </a:br>
            <a:r>
              <a:rPr lang="en-US" sz="3200" dirty="0" smtClean="0"/>
              <a:t>to ban landmines in the 1990s</a:t>
            </a:r>
            <a:endParaRPr lang="en-US" sz="3200" dirty="0"/>
          </a:p>
        </p:txBody>
      </p:sp>
      <p:sp>
        <p:nvSpPr>
          <p:cNvPr id="3" name="Content Placeholder 2"/>
          <p:cNvSpPr>
            <a:spLocks noGrp="1"/>
          </p:cNvSpPr>
          <p:nvPr>
            <p:ph idx="1"/>
          </p:nvPr>
        </p:nvSpPr>
        <p:spPr>
          <a:xfrm>
            <a:off x="457200" y="1417638"/>
            <a:ext cx="8229600" cy="4525963"/>
          </a:xfrm>
        </p:spPr>
        <p:txBody>
          <a:bodyPr/>
          <a:lstStyle/>
          <a:p>
            <a:pPr marL="0" indent="0">
              <a:buNone/>
            </a:pPr>
            <a:endParaRPr lang="en-US" dirty="0"/>
          </a:p>
        </p:txBody>
      </p:sp>
      <p:pic>
        <p:nvPicPr>
          <p:cNvPr id="4" name="Content Placeholder 3" descr="Fred_Murad.jpg"/>
          <p:cNvPicPr>
            <a:picLocks noChangeAspect="1"/>
          </p:cNvPicPr>
          <p:nvPr/>
        </p:nvPicPr>
        <p:blipFill>
          <a:blip r:embed="rId2">
            <a:extLst>
              <a:ext uri="{28A0092B-C50C-407E-A947-70E740481C1C}">
                <a14:useLocalDpi xmlns:a14="http://schemas.microsoft.com/office/drawing/2010/main" val="0"/>
              </a:ext>
            </a:extLst>
          </a:blip>
          <a:srcRect t="9423" b="9423"/>
          <a:stretch>
            <a:fillRect/>
          </a:stretch>
        </p:blipFill>
        <p:spPr>
          <a:xfrm>
            <a:off x="457200" y="1417638"/>
            <a:ext cx="4270704" cy="2348723"/>
          </a:xfrm>
          <a:prstGeom prst="rect">
            <a:avLst/>
          </a:prstGeom>
        </p:spPr>
      </p:pic>
      <p:pic>
        <p:nvPicPr>
          <p:cNvPr id="5" name="Picture 4" descr="Iye_w_Lanang_Kagi_IQ_PCB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9341" y="3766361"/>
            <a:ext cx="4107459" cy="2177240"/>
          </a:xfrm>
          <a:prstGeom prst="rect">
            <a:avLst/>
          </a:prstGeom>
        </p:spPr>
      </p:pic>
      <p:sp>
        <p:nvSpPr>
          <p:cNvPr id="8" name="TextBox 7"/>
          <p:cNvSpPr txBox="1"/>
          <p:nvPr/>
        </p:nvSpPr>
        <p:spPr>
          <a:xfrm>
            <a:off x="457200" y="6180332"/>
            <a:ext cx="8229600" cy="523220"/>
          </a:xfrm>
          <a:prstGeom prst="rect">
            <a:avLst/>
          </a:prstGeom>
          <a:noFill/>
        </p:spPr>
        <p:txBody>
          <a:bodyPr wrap="square" rtlCol="0">
            <a:spAutoFit/>
          </a:bodyPr>
          <a:lstStyle/>
          <a:p>
            <a:r>
              <a:rPr lang="en-US" sz="2800" dirty="0" smtClean="0">
                <a:solidFill>
                  <a:srgbClr val="FF0000"/>
                </a:solidFill>
              </a:rPr>
              <a:t>How is trust perceived within/among/between groups?</a:t>
            </a:r>
            <a:endParaRPr lang="en-US" sz="2800" dirty="0">
              <a:solidFill>
                <a:srgbClr val="FF0000"/>
              </a:solidFill>
            </a:endParaRPr>
          </a:p>
        </p:txBody>
      </p:sp>
    </p:spTree>
    <p:extLst>
      <p:ext uri="{BB962C8B-B14F-4D97-AF65-F5344CB8AC3E}">
        <p14:creationId xmlns:p14="http://schemas.microsoft.com/office/powerpoint/2010/main" val="382446790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uFillTx/>
                <a:latin typeface="Calibri" charset="0"/>
              </a:rPr>
              <a:t>Implementing </a:t>
            </a:r>
            <a:r>
              <a:rPr lang="en-US" sz="3600" dirty="0" smtClean="0">
                <a:uFillTx/>
                <a:latin typeface="Calibri" charset="0"/>
              </a:rPr>
              <a:t>Peace Agreements</a:t>
            </a:r>
          </a:p>
        </p:txBody>
      </p:sp>
      <p:sp>
        <p:nvSpPr>
          <p:cNvPr id="3" name="Content Placeholder 2"/>
          <p:cNvSpPr>
            <a:spLocks noGrp="1"/>
          </p:cNvSpPr>
          <p:nvPr>
            <p:ph idx="1"/>
          </p:nvPr>
        </p:nvSpPr>
        <p:spPr/>
        <p:txBody>
          <a:bodyPr>
            <a:normAutofit fontScale="92500" lnSpcReduction="10000"/>
          </a:bodyPr>
          <a:lstStyle/>
          <a:p>
            <a:r>
              <a:rPr lang="en-US" dirty="0" smtClean="0">
                <a:uFillTx/>
              </a:rPr>
              <a:t>Signing of peace agreements does not mean implementing it.</a:t>
            </a:r>
          </a:p>
          <a:p>
            <a:r>
              <a:rPr lang="en-US" dirty="0" smtClean="0">
                <a:uFillTx/>
              </a:rPr>
              <a:t> More than 50% of peace agreements signed surpass 5 years from signing before conflict resume</a:t>
            </a:r>
          </a:p>
          <a:p>
            <a:r>
              <a:rPr lang="en-US" dirty="0" smtClean="0">
                <a:uFillTx/>
              </a:rPr>
              <a:t>Peace agreement implementation is more practiced than studied.</a:t>
            </a:r>
            <a:endParaRPr lang="en-US" dirty="0">
              <a:uFillTx/>
            </a:endParaRPr>
          </a:p>
          <a:p>
            <a:r>
              <a:rPr lang="en-US" dirty="0" smtClean="0">
                <a:uFillTx/>
              </a:rPr>
              <a:t>After years of fighting, there are trust issues especially if both parties implement the agreements they made together</a:t>
            </a:r>
            <a:endParaRPr lang="en-US" dirty="0"/>
          </a:p>
          <a:p>
            <a:endParaRPr lang="en-US" dirty="0" smtClean="0">
              <a:uFillTx/>
            </a:endParaRPr>
          </a:p>
        </p:txBody>
      </p:sp>
    </p:spTree>
    <p:extLst>
      <p:ext uri="{BB962C8B-B14F-4D97-AF65-F5344CB8AC3E}">
        <p14:creationId xmlns:p14="http://schemas.microsoft.com/office/powerpoint/2010/main" val="215314946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3787"/>
          </a:xfrm>
        </p:spPr>
        <p:txBody>
          <a:bodyPr>
            <a:normAutofit/>
          </a:bodyPr>
          <a:lstStyle/>
          <a:p>
            <a:pPr algn="l"/>
            <a:r>
              <a:rPr lang="en-US" sz="3600" dirty="0" smtClean="0"/>
              <a:t>Micro/Individual level</a:t>
            </a:r>
            <a:endParaRPr lang="en-US" sz="3600" dirty="0">
              <a:uFillTx/>
            </a:endParaRPr>
          </a:p>
        </p:txBody>
      </p:sp>
      <p:sp>
        <p:nvSpPr>
          <p:cNvPr id="3" name="Content Placeholder 2"/>
          <p:cNvSpPr>
            <a:spLocks noGrp="1"/>
          </p:cNvSpPr>
          <p:nvPr>
            <p:ph idx="1"/>
          </p:nvPr>
        </p:nvSpPr>
        <p:spPr>
          <a:xfrm>
            <a:off x="457200" y="999687"/>
            <a:ext cx="8229600" cy="5462466"/>
          </a:xfrm>
        </p:spPr>
        <p:txBody>
          <a:bodyPr>
            <a:noAutofit/>
          </a:bodyPr>
          <a:lstStyle/>
          <a:p>
            <a:pPr marL="0" indent="0">
              <a:buNone/>
            </a:pPr>
            <a:r>
              <a:rPr lang="en-US" sz="2800" b="1" dirty="0" smtClean="0"/>
              <a:t>Relationship-based perspective</a:t>
            </a:r>
          </a:p>
          <a:p>
            <a:r>
              <a:rPr lang="en-US" sz="2800" dirty="0" smtClean="0"/>
              <a:t>“</a:t>
            </a:r>
            <a:r>
              <a:rPr lang="en-US" sz="2800" dirty="0"/>
              <a:t>psychological state held by the follower involving confident positive expectations about the behavior and intentions of the </a:t>
            </a:r>
            <a:r>
              <a:rPr lang="en-US" sz="2800" dirty="0" smtClean="0"/>
              <a:t>leader (Dirks 2006)</a:t>
            </a:r>
          </a:p>
          <a:p>
            <a:pPr marL="0" indent="0">
              <a:buNone/>
            </a:pPr>
            <a:endParaRPr lang="en-US" sz="2800" dirty="0" smtClean="0">
              <a:uFillTx/>
            </a:endParaRPr>
          </a:p>
          <a:p>
            <a:pPr marL="0" indent="0">
              <a:buNone/>
            </a:pPr>
            <a:r>
              <a:rPr lang="en-US" sz="2800" b="1" dirty="0" smtClean="0">
                <a:uFillTx/>
              </a:rPr>
              <a:t>Character-based perspective</a:t>
            </a:r>
            <a:endParaRPr lang="en-US" sz="2800" b="1" dirty="0">
              <a:uFillTx/>
            </a:endParaRPr>
          </a:p>
          <a:p>
            <a:r>
              <a:rPr lang="en-US" sz="2800" dirty="0" smtClean="0"/>
              <a:t>“</a:t>
            </a:r>
            <a:r>
              <a:rPr lang="en-US" sz="2800" dirty="0"/>
              <a:t>the perception of the leader’s character and how it impacts a follower’s vulnerability in a hierarchical relationship </a:t>
            </a:r>
            <a:r>
              <a:rPr lang="en-US" sz="2800" dirty="0" smtClean="0"/>
              <a:t>“ (Dirks 2006)</a:t>
            </a:r>
          </a:p>
          <a:p>
            <a:endParaRPr lang="en-US" sz="2800" dirty="0"/>
          </a:p>
          <a:p>
            <a:r>
              <a:rPr lang="en-US" sz="2800" dirty="0" smtClean="0"/>
              <a:t>Limitation: the </a:t>
            </a:r>
            <a:r>
              <a:rPr lang="en-US" sz="2800" dirty="0"/>
              <a:t>follower solely gives </a:t>
            </a:r>
            <a:r>
              <a:rPr lang="en-US" sz="2800" dirty="0" smtClean="0"/>
              <a:t>trust</a:t>
            </a:r>
            <a:endParaRPr lang="en-US" sz="2800" dirty="0">
              <a:uFillTx/>
            </a:endParaRPr>
          </a:p>
        </p:txBody>
      </p:sp>
    </p:spTree>
    <p:extLst>
      <p:ext uri="{BB962C8B-B14F-4D97-AF65-F5344CB8AC3E}">
        <p14:creationId xmlns:p14="http://schemas.microsoft.com/office/powerpoint/2010/main" val="404642173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Organizational/Group level</a:t>
            </a:r>
            <a:endParaRPr lang="en-US" dirty="0"/>
          </a:p>
        </p:txBody>
      </p:sp>
      <p:sp>
        <p:nvSpPr>
          <p:cNvPr id="3" name="Content Placeholder 2"/>
          <p:cNvSpPr>
            <a:spLocks noGrp="1"/>
          </p:cNvSpPr>
          <p:nvPr>
            <p:ph idx="1"/>
          </p:nvPr>
        </p:nvSpPr>
        <p:spPr/>
        <p:txBody>
          <a:bodyPr>
            <a:normAutofit/>
          </a:bodyPr>
          <a:lstStyle/>
          <a:p>
            <a:r>
              <a:rPr lang="en-US" dirty="0" smtClean="0"/>
              <a:t>Balance between trust and </a:t>
            </a:r>
            <a:r>
              <a:rPr lang="en-US" dirty="0" smtClean="0"/>
              <a:t>task control </a:t>
            </a:r>
            <a:r>
              <a:rPr lang="en-US" dirty="0" smtClean="0"/>
              <a:t>(Long and </a:t>
            </a:r>
            <a:r>
              <a:rPr lang="en-US" dirty="0" err="1" smtClean="0"/>
              <a:t>Sitkin</a:t>
            </a:r>
            <a:r>
              <a:rPr lang="en-US" dirty="0" smtClean="0"/>
              <a:t> 2006) </a:t>
            </a:r>
          </a:p>
          <a:p>
            <a:r>
              <a:rPr lang="en-US" dirty="0" smtClean="0"/>
              <a:t>Balance </a:t>
            </a:r>
            <a:r>
              <a:rPr lang="en-US" dirty="0"/>
              <a:t>between investing in monitoring opportunistic behavior and investing in development of an atmosphere of trust (</a:t>
            </a:r>
            <a:r>
              <a:rPr lang="en-US" dirty="0" err="1"/>
              <a:t>Madhok</a:t>
            </a:r>
            <a:r>
              <a:rPr lang="en-US" dirty="0"/>
              <a:t>, 2006) </a:t>
            </a:r>
            <a:endParaRPr lang="en-US" dirty="0" smtClean="0"/>
          </a:p>
          <a:p>
            <a:endParaRPr lang="en-US" dirty="0"/>
          </a:p>
        </p:txBody>
      </p:sp>
    </p:spTree>
    <p:extLst>
      <p:ext uri="{BB962C8B-B14F-4D97-AF65-F5344CB8AC3E}">
        <p14:creationId xmlns:p14="http://schemas.microsoft.com/office/powerpoint/2010/main" val="53757207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Societal level</a:t>
            </a:r>
            <a:endParaRPr lang="en-US" dirty="0"/>
          </a:p>
        </p:txBody>
      </p:sp>
      <p:sp>
        <p:nvSpPr>
          <p:cNvPr id="3" name="Content Placeholder 2"/>
          <p:cNvSpPr>
            <a:spLocks noGrp="1"/>
          </p:cNvSpPr>
          <p:nvPr>
            <p:ph idx="1"/>
          </p:nvPr>
        </p:nvSpPr>
        <p:spPr/>
        <p:txBody>
          <a:bodyPr/>
          <a:lstStyle/>
          <a:p>
            <a:r>
              <a:rPr lang="en-US" dirty="0" err="1"/>
              <a:t>Luhmann</a:t>
            </a:r>
            <a:r>
              <a:rPr lang="en-US" dirty="0"/>
              <a:t> (2000) further nuanced the concepts of familiarity, confidence and trust in relation to expectations, disappointment and risks </a:t>
            </a:r>
            <a:endParaRPr lang="en-US" dirty="0" smtClean="0"/>
          </a:p>
          <a:p>
            <a:endParaRPr lang="en-US" dirty="0" smtClean="0"/>
          </a:p>
          <a:p>
            <a:endParaRPr lang="en-US" dirty="0"/>
          </a:p>
        </p:txBody>
      </p:sp>
    </p:spTree>
    <p:extLst>
      <p:ext uri="{BB962C8B-B14F-4D97-AF65-F5344CB8AC3E}">
        <p14:creationId xmlns:p14="http://schemas.microsoft.com/office/powerpoint/2010/main" val="30783986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p:cNvGraphicFramePr>
            <a:graphicFrameLocks noChangeAspect="1"/>
          </p:cNvGraphicFramePr>
          <p:nvPr>
            <p:extLst>
              <p:ext uri="{D42A27DB-BD31-4B8C-83A1-F6EECF244321}">
                <p14:modId xmlns:p14="http://schemas.microsoft.com/office/powerpoint/2010/main" val="2434083361"/>
              </p:ext>
            </p:extLst>
          </p:nvPr>
        </p:nvGraphicFramePr>
        <p:xfrm>
          <a:off x="1684104" y="2897195"/>
          <a:ext cx="5486400" cy="3098800"/>
        </p:xfrm>
        <a:graphic>
          <a:graphicData uri="http://schemas.openxmlformats.org/presentationml/2006/ole">
            <mc:AlternateContent xmlns:mc="http://schemas.openxmlformats.org/markup-compatibility/2006">
              <mc:Choice xmlns:v="urn:schemas-microsoft-com:vml" Requires="v">
                <p:oleObj spid="_x0000_s1027" name="Document" r:id="rId3" imgW="5486400" imgH="3098800" progId="Word.Document.12">
                  <p:link updateAutomatic="1"/>
                </p:oleObj>
              </mc:Choice>
              <mc:Fallback>
                <p:oleObj name="Document" r:id="rId3" imgW="5486400" imgH="3098800" progId="Word.Document.12">
                  <p:link updateAutomatic="1"/>
                  <p:pic>
                    <p:nvPicPr>
                      <p:cNvPr id="0" name=""/>
                      <p:cNvPicPr/>
                      <p:nvPr/>
                    </p:nvPicPr>
                    <p:blipFill>
                      <a:blip r:embed="rId4"/>
                      <a:stretch>
                        <a:fillRect/>
                      </a:stretch>
                    </p:blipFill>
                    <p:spPr>
                      <a:xfrm>
                        <a:off x="1684104" y="2897195"/>
                        <a:ext cx="5486400" cy="3098800"/>
                      </a:xfrm>
                      <a:prstGeom prst="rect">
                        <a:avLst/>
                      </a:prstGeom>
                    </p:spPr>
                  </p:pic>
                </p:oleObj>
              </mc:Fallback>
            </mc:AlternateContent>
          </a:graphicData>
        </a:graphic>
      </p:graphicFrame>
      <p:grpSp>
        <p:nvGrpSpPr>
          <p:cNvPr id="13" name="Group 119"/>
          <p:cNvGrpSpPr>
            <a:grpSpLocks/>
          </p:cNvGrpSpPr>
          <p:nvPr/>
        </p:nvGrpSpPr>
        <p:grpSpPr bwMode="auto">
          <a:xfrm>
            <a:off x="1559507" y="2459494"/>
            <a:ext cx="5096523" cy="3536501"/>
            <a:chOff x="2502" y="7938"/>
            <a:chExt cx="5750" cy="2860"/>
          </a:xfrm>
        </p:grpSpPr>
        <p:sp>
          <p:nvSpPr>
            <p:cNvPr id="14" name="Text Box 120"/>
            <p:cNvSpPr txBox="1">
              <a:spLocks noChangeArrowheads="1"/>
            </p:cNvSpPr>
            <p:nvPr/>
          </p:nvSpPr>
          <p:spPr bwMode="auto">
            <a:xfrm>
              <a:off x="2502" y="7938"/>
              <a:ext cx="5750" cy="286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91440" rIns="91440" bIns="9144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Cambria" charset="0"/>
                  <a:ea typeface="ÇlÇr ñæí©" charset="0"/>
                </a:rPr>
                <a:t>“</a:t>
              </a:r>
              <a:r>
                <a:rPr kumimoji="0" lang="en-US" b="0" i="0" u="none" strike="noStrike" cap="none" normalizeH="0" baseline="0" dirty="0">
                  <a:ln>
                    <a:noFill/>
                  </a:ln>
                  <a:solidFill>
                    <a:schemeClr val="tx1"/>
                  </a:solidFill>
                  <a:effectLst/>
                  <a:latin typeface="Cambria" charset="0"/>
                  <a:ea typeface="ÇlÇr ñæí©" charset="0"/>
                </a:rPr>
                <a:t>Kind of Faith</a:t>
              </a:r>
              <a:r>
                <a:rPr kumimoji="0" lang="en-US" altLang="en-US" b="0" i="0" u="none" strike="noStrike" cap="none" normalizeH="0" baseline="0" dirty="0">
                  <a:ln>
                    <a:noFill/>
                  </a:ln>
                  <a:solidFill>
                    <a:schemeClr val="tx1"/>
                  </a:solidFill>
                  <a:effectLst/>
                  <a:latin typeface="Cambria" charset="0"/>
                  <a:ea typeface="ÇlÇr ñæí©" charset="0"/>
                </a:rPr>
                <a:t>”</a:t>
              </a:r>
              <a:endParaRPr kumimoji="0" lang="en-US" sz="6000" b="0" i="0" u="none" strike="noStrike" cap="none" normalizeH="0" baseline="0" dirty="0">
                <a:ln>
                  <a:noFill/>
                </a:ln>
                <a:solidFill>
                  <a:schemeClr val="tx1"/>
                </a:solidFill>
                <a:effectLst/>
                <a:latin typeface="Arial" charset="0"/>
                <a:ea typeface="ＭＳ Ｐゴシック" charset="0"/>
              </a:endParaRPr>
            </a:p>
          </p:txBody>
        </p:sp>
        <p:sp>
          <p:nvSpPr>
            <p:cNvPr id="15" name="Text Box 121"/>
            <p:cNvSpPr txBox="1">
              <a:spLocks noChangeArrowheads="1"/>
            </p:cNvSpPr>
            <p:nvPr/>
          </p:nvSpPr>
          <p:spPr bwMode="auto">
            <a:xfrm>
              <a:off x="3240" y="9368"/>
              <a:ext cx="1440" cy="107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91440" rIns="91440" bIns="9144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Cambria" charset="0"/>
                  <a:ea typeface="ÇlÇr ñæí©" charset="0"/>
                </a:rPr>
                <a:t>Bases of Trust</a:t>
              </a:r>
              <a:endParaRPr kumimoji="0" lang="en-US" sz="6000" b="0" i="0" u="none" strike="noStrike" cap="none" normalizeH="0" baseline="0" dirty="0">
                <a:ln>
                  <a:noFill/>
                </a:ln>
                <a:solidFill>
                  <a:schemeClr val="tx1"/>
                </a:solidFill>
                <a:effectLst/>
                <a:latin typeface="Arial" charset="0"/>
                <a:ea typeface="ＭＳ Ｐゴシック" charset="0"/>
              </a:endParaRPr>
            </a:p>
          </p:txBody>
        </p:sp>
        <p:sp>
          <p:nvSpPr>
            <p:cNvPr id="16" name="Text Box 122"/>
            <p:cNvSpPr txBox="1">
              <a:spLocks noChangeArrowheads="1"/>
            </p:cNvSpPr>
            <p:nvPr/>
          </p:nvSpPr>
          <p:spPr bwMode="auto">
            <a:xfrm>
              <a:off x="5760" y="9368"/>
              <a:ext cx="2214" cy="10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91440" rIns="91440" bIns="9144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Cambria" charset="0"/>
                  <a:ea typeface="ÇlÇr ñæí©" charset="0"/>
                </a:rPr>
                <a:t>Trustful State of Expectations</a:t>
              </a:r>
              <a:endParaRPr kumimoji="0" lang="en-US" sz="6000" b="0" i="0" u="none" strike="noStrike" cap="none" normalizeH="0" baseline="0" dirty="0">
                <a:ln>
                  <a:noFill/>
                </a:ln>
                <a:solidFill>
                  <a:schemeClr val="tx1"/>
                </a:solidFill>
                <a:effectLst/>
                <a:latin typeface="Arial" charset="0"/>
                <a:ea typeface="ＭＳ Ｐゴシック" charset="0"/>
              </a:endParaRPr>
            </a:p>
          </p:txBody>
        </p:sp>
      </p:grpSp>
      <p:sp>
        <p:nvSpPr>
          <p:cNvPr id="17" name="TextBox 16"/>
          <p:cNvSpPr txBox="1"/>
          <p:nvPr/>
        </p:nvSpPr>
        <p:spPr>
          <a:xfrm>
            <a:off x="1408673" y="364040"/>
            <a:ext cx="5645696" cy="584776"/>
          </a:xfrm>
          <a:prstGeom prst="rect">
            <a:avLst/>
          </a:prstGeom>
          <a:noFill/>
        </p:spPr>
        <p:txBody>
          <a:bodyPr wrap="none" rtlCol="0">
            <a:spAutoFit/>
          </a:bodyPr>
          <a:lstStyle/>
          <a:p>
            <a:r>
              <a:rPr lang="en-US" sz="3200" dirty="0" err="1"/>
              <a:t>Simmel’s</a:t>
            </a:r>
            <a:r>
              <a:rPr lang="en-US" sz="3200" dirty="0"/>
              <a:t> Theoretical Framework </a:t>
            </a:r>
          </a:p>
        </p:txBody>
      </p:sp>
      <p:sp>
        <p:nvSpPr>
          <p:cNvPr id="3" name="TextBox 2"/>
          <p:cNvSpPr txBox="1"/>
          <p:nvPr/>
        </p:nvSpPr>
        <p:spPr>
          <a:xfrm>
            <a:off x="1414811" y="1043209"/>
            <a:ext cx="7154423" cy="954107"/>
          </a:xfrm>
          <a:prstGeom prst="rect">
            <a:avLst/>
          </a:prstGeom>
          <a:noFill/>
        </p:spPr>
        <p:txBody>
          <a:bodyPr wrap="square" rtlCol="0">
            <a:spAutoFit/>
          </a:bodyPr>
          <a:lstStyle/>
          <a:p>
            <a:pPr marL="457200" indent="-457200">
              <a:buFont typeface="Arial"/>
              <a:buChar char="•"/>
            </a:pPr>
            <a:r>
              <a:rPr lang="en-US" sz="2800" dirty="0" smtClean="0"/>
              <a:t>Weak link between the bases of trust and the trustful state of expectations</a:t>
            </a:r>
            <a:endParaRPr lang="en-US" sz="2800" dirty="0"/>
          </a:p>
        </p:txBody>
      </p:sp>
    </p:spTree>
    <p:extLst>
      <p:ext uri="{BB962C8B-B14F-4D97-AF65-F5344CB8AC3E}">
        <p14:creationId xmlns:p14="http://schemas.microsoft.com/office/powerpoint/2010/main" val="233087976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rcRect/>
          <a:stretch>
            <a:fillRect/>
          </a:stretch>
        </p:blipFill>
        <p:spPr bwMode="auto">
          <a:xfrm>
            <a:off x="800367" y="1269925"/>
            <a:ext cx="7495552" cy="4290835"/>
          </a:xfrm>
          <a:prstGeom prst="rect">
            <a:avLst/>
          </a:prstGeom>
          <a:noFill/>
          <a:ln w="9525">
            <a:solidFill>
              <a:schemeClr val="tx1"/>
            </a:solidFill>
            <a:miter lim="800000"/>
            <a:headEnd/>
            <a:tailEnd/>
          </a:ln>
        </p:spPr>
      </p:pic>
      <p:sp>
        <p:nvSpPr>
          <p:cNvPr id="6" name="TextBox 5"/>
          <p:cNvSpPr txBox="1"/>
          <p:nvPr/>
        </p:nvSpPr>
        <p:spPr>
          <a:xfrm>
            <a:off x="800367" y="333165"/>
            <a:ext cx="3563070" cy="523220"/>
          </a:xfrm>
          <a:prstGeom prst="rect">
            <a:avLst/>
          </a:prstGeom>
          <a:noFill/>
        </p:spPr>
        <p:txBody>
          <a:bodyPr wrap="none" rtlCol="0">
            <a:spAutoFit/>
          </a:bodyPr>
          <a:lstStyle/>
          <a:p>
            <a:r>
              <a:rPr lang="en-US" sz="2800" dirty="0" err="1"/>
              <a:t>Mollering’s</a:t>
            </a:r>
            <a:r>
              <a:rPr lang="en-US" sz="2800" dirty="0"/>
              <a:t> Framework </a:t>
            </a:r>
          </a:p>
        </p:txBody>
      </p:sp>
    </p:spTree>
    <p:extLst>
      <p:ext uri="{BB962C8B-B14F-4D97-AF65-F5344CB8AC3E}">
        <p14:creationId xmlns:p14="http://schemas.microsoft.com/office/powerpoint/2010/main" val="402023153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Operational Definition of Trust</a:t>
            </a:r>
          </a:p>
        </p:txBody>
      </p:sp>
      <p:sp>
        <p:nvSpPr>
          <p:cNvPr id="3" name="Content Placeholder 2"/>
          <p:cNvSpPr>
            <a:spLocks noGrp="1"/>
          </p:cNvSpPr>
          <p:nvPr>
            <p:ph idx="1"/>
          </p:nvPr>
        </p:nvSpPr>
        <p:spPr/>
        <p:txBody>
          <a:bodyPr>
            <a:noAutofit/>
          </a:bodyPr>
          <a:lstStyle/>
          <a:p>
            <a:pPr>
              <a:buNone/>
            </a:pPr>
            <a:r>
              <a:rPr lang="en-US" dirty="0" smtClean="0"/>
              <a:t>“</a:t>
            </a:r>
            <a:r>
              <a:rPr lang="en-US" dirty="0"/>
              <a:t>T</a:t>
            </a:r>
            <a:r>
              <a:rPr lang="en-US" dirty="0" smtClean="0"/>
              <a:t>rust as a reflexive process of building on reason, routine and reflexivity, suspending irreducible social vulnerability and uncertainty as if they were </a:t>
            </a:r>
            <a:r>
              <a:rPr lang="en-US" dirty="0" err="1" smtClean="0"/>
              <a:t>favourably</a:t>
            </a:r>
            <a:r>
              <a:rPr lang="en-US" dirty="0" smtClean="0"/>
              <a:t> resolved, and maintaining a state of </a:t>
            </a:r>
            <a:r>
              <a:rPr lang="en-US" dirty="0" err="1" smtClean="0"/>
              <a:t>favourable</a:t>
            </a:r>
            <a:r>
              <a:rPr lang="en-US" dirty="0" smtClean="0"/>
              <a:t> expectation towards the actions and intentions of more or less specific others (</a:t>
            </a:r>
            <a:r>
              <a:rPr lang="en-US" dirty="0" err="1" smtClean="0"/>
              <a:t>Möllering</a:t>
            </a:r>
            <a:r>
              <a:rPr lang="en-US" dirty="0" smtClean="0"/>
              <a:t>, 2006)</a:t>
            </a:r>
          </a:p>
          <a:p>
            <a:endParaRPr lang="en-US" dirty="0" smtClean="0"/>
          </a:p>
          <a:p>
            <a:endParaRPr lang="en-US" sz="2400" b="1" dirty="0" smtClean="0">
              <a:uFillTx/>
            </a:endParaRPr>
          </a:p>
          <a:p>
            <a:pPr>
              <a:buNone/>
            </a:pPr>
            <a:endParaRPr lang="en-US" sz="2400" dirty="0">
              <a:uFillTx/>
            </a:endParaRPr>
          </a:p>
        </p:txBody>
      </p:sp>
    </p:spTree>
    <p:extLst>
      <p:ext uri="{BB962C8B-B14F-4D97-AF65-F5344CB8AC3E}">
        <p14:creationId xmlns:p14="http://schemas.microsoft.com/office/powerpoint/2010/main" val="40569574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7612"/>
          </a:xfrm>
        </p:spPr>
        <p:txBody>
          <a:bodyPr>
            <a:noAutofit/>
          </a:bodyPr>
          <a:lstStyle/>
          <a:p>
            <a:pPr algn="l"/>
            <a:r>
              <a:rPr lang="en-US" sz="2800" dirty="0" smtClean="0"/>
              <a:t>FINDINGS</a:t>
            </a:r>
            <a:endParaRPr lang="en-US" sz="2800" dirty="0"/>
          </a:p>
        </p:txBody>
      </p:sp>
      <p:graphicFrame>
        <p:nvGraphicFramePr>
          <p:cNvPr id="5" name="Object 4"/>
          <p:cNvGraphicFramePr>
            <a:graphicFrameLocks noChangeAspect="1"/>
          </p:cNvGraphicFramePr>
          <p:nvPr>
            <p:extLst>
              <p:ext uri="{D42A27DB-BD31-4B8C-83A1-F6EECF244321}">
                <p14:modId xmlns:p14="http://schemas.microsoft.com/office/powerpoint/2010/main" val="2947870924"/>
              </p:ext>
            </p:extLst>
          </p:nvPr>
        </p:nvGraphicFramePr>
        <p:xfrm>
          <a:off x="264533" y="1189551"/>
          <a:ext cx="8422268" cy="5988746"/>
        </p:xfrm>
        <a:graphic>
          <a:graphicData uri="http://schemas.openxmlformats.org/presentationml/2006/ole">
            <mc:AlternateContent xmlns:mc="http://schemas.openxmlformats.org/markup-compatibility/2006">
              <mc:Choice xmlns:v="urn:schemas-microsoft-com:vml" Requires="v">
                <p:oleObj spid="_x0000_s2057" name="Document" r:id="rId3" imgW="5626100" imgH="4000500" progId="Word.Document.12">
                  <p:link updateAutomatic="1"/>
                </p:oleObj>
              </mc:Choice>
              <mc:Fallback>
                <p:oleObj name="Document" r:id="rId3" imgW="5626100" imgH="4000500" progId="Word.Document.12">
                  <p:link updateAutomatic="1"/>
                  <p:pic>
                    <p:nvPicPr>
                      <p:cNvPr id="0" name=""/>
                      <p:cNvPicPr/>
                      <p:nvPr/>
                    </p:nvPicPr>
                    <p:blipFill>
                      <a:blip r:embed="rId4"/>
                      <a:stretch>
                        <a:fillRect/>
                      </a:stretch>
                    </p:blipFill>
                    <p:spPr>
                      <a:xfrm>
                        <a:off x="264533" y="1189551"/>
                        <a:ext cx="8422268" cy="5988746"/>
                      </a:xfrm>
                      <a:prstGeom prst="rect">
                        <a:avLst/>
                      </a:prstGeom>
                    </p:spPr>
                  </p:pic>
                </p:oleObj>
              </mc:Fallback>
            </mc:AlternateContent>
          </a:graphicData>
        </a:graphic>
      </p:graphicFrame>
      <p:sp>
        <p:nvSpPr>
          <p:cNvPr id="6" name="Rectangle 5"/>
          <p:cNvSpPr/>
          <p:nvPr/>
        </p:nvSpPr>
        <p:spPr>
          <a:xfrm>
            <a:off x="488838" y="608426"/>
            <a:ext cx="7662385" cy="461665"/>
          </a:xfrm>
          <a:prstGeom prst="rect">
            <a:avLst/>
          </a:prstGeom>
        </p:spPr>
        <p:txBody>
          <a:bodyPr wrap="square">
            <a:spAutoFit/>
          </a:bodyPr>
          <a:lstStyle/>
          <a:p>
            <a:r>
              <a:rPr lang="en-US" sz="2400" b="1" dirty="0"/>
              <a:t>Perceptions of Trust In Peace Accord Implementation </a:t>
            </a:r>
          </a:p>
        </p:txBody>
      </p:sp>
    </p:spTree>
    <p:extLst>
      <p:ext uri="{BB962C8B-B14F-4D97-AF65-F5344CB8AC3E}">
        <p14:creationId xmlns:p14="http://schemas.microsoft.com/office/powerpoint/2010/main" val="83610787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508822215"/>
              </p:ext>
            </p:extLst>
          </p:nvPr>
        </p:nvGraphicFramePr>
        <p:xfrm>
          <a:off x="606455" y="675150"/>
          <a:ext cx="7898469" cy="5485048"/>
        </p:xfrm>
        <a:graphic>
          <a:graphicData uri="http://schemas.openxmlformats.org/presentationml/2006/ole">
            <mc:AlternateContent xmlns:mc="http://schemas.openxmlformats.org/markup-compatibility/2006">
              <mc:Choice xmlns:v="urn:schemas-microsoft-com:vml" Requires="v">
                <p:oleObj spid="_x0000_s3081" name="Document" r:id="rId3" imgW="5486400" imgH="3810000" progId="Word.Document.12">
                  <p:link updateAutomatic="1"/>
                </p:oleObj>
              </mc:Choice>
              <mc:Fallback>
                <p:oleObj name="Document" r:id="rId3" imgW="5486400" imgH="3810000" progId="Word.Document.12">
                  <p:link updateAutomatic="1"/>
                  <p:pic>
                    <p:nvPicPr>
                      <p:cNvPr id="0" name=""/>
                      <p:cNvPicPr/>
                      <p:nvPr/>
                    </p:nvPicPr>
                    <p:blipFill>
                      <a:blip r:embed="rId4"/>
                      <a:stretch>
                        <a:fillRect/>
                      </a:stretch>
                    </p:blipFill>
                    <p:spPr>
                      <a:xfrm>
                        <a:off x="606455" y="675150"/>
                        <a:ext cx="7898469" cy="5485048"/>
                      </a:xfrm>
                      <a:prstGeom prst="rect">
                        <a:avLst/>
                      </a:prstGeom>
                    </p:spPr>
                  </p:pic>
                </p:oleObj>
              </mc:Fallback>
            </mc:AlternateContent>
          </a:graphicData>
        </a:graphic>
      </p:graphicFrame>
    </p:spTree>
    <p:extLst>
      <p:ext uri="{BB962C8B-B14F-4D97-AF65-F5344CB8AC3E}">
        <p14:creationId xmlns:p14="http://schemas.microsoft.com/office/powerpoint/2010/main" val="4243468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V. Conclusions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Based on the findings of this action research, </a:t>
            </a:r>
            <a:r>
              <a:rPr lang="en-US" u="sng" dirty="0"/>
              <a:t>trust is a reflexive process </a:t>
            </a:r>
            <a:r>
              <a:rPr lang="en-US" dirty="0"/>
              <a:t>derived from their direct encounters and experiences with their partners in implementing a peace accord, where positive outcome builds </a:t>
            </a:r>
            <a:r>
              <a:rPr lang="en-US" dirty="0" smtClean="0"/>
              <a:t>reason.</a:t>
            </a:r>
          </a:p>
          <a:p>
            <a:endParaRPr lang="en-US" dirty="0" smtClean="0"/>
          </a:p>
          <a:p>
            <a:endParaRPr lang="en-US" dirty="0" smtClean="0"/>
          </a:p>
        </p:txBody>
      </p:sp>
    </p:spTree>
    <p:extLst>
      <p:ext uri="{BB962C8B-B14F-4D97-AF65-F5344CB8AC3E}">
        <p14:creationId xmlns:p14="http://schemas.microsoft.com/office/powerpoint/2010/main" val="114412307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800402"/>
            <a:ext cx="8229600" cy="4524315"/>
          </a:xfrm>
          <a:prstGeom prst="rect">
            <a:avLst/>
          </a:prstGeom>
        </p:spPr>
        <p:txBody>
          <a:bodyPr wrap="square">
            <a:spAutoFit/>
          </a:bodyPr>
          <a:lstStyle/>
          <a:p>
            <a:r>
              <a:rPr lang="en-US" sz="3200" dirty="0" smtClean="0"/>
              <a:t>2. Establishing </a:t>
            </a:r>
            <a:r>
              <a:rPr lang="en-US" sz="3200" dirty="0"/>
              <a:t>implementing mechanisms with clear obligations and responsibilities but giving room for flexibility forms routine</a:t>
            </a:r>
            <a:r>
              <a:rPr lang="en-US" sz="3200" dirty="0" smtClean="0"/>
              <a:t>.</a:t>
            </a:r>
          </a:p>
          <a:p>
            <a:endParaRPr lang="en-US" sz="3200" dirty="0"/>
          </a:p>
          <a:p>
            <a:r>
              <a:rPr lang="en-US" sz="3200" dirty="0"/>
              <a:t>3</a:t>
            </a:r>
            <a:r>
              <a:rPr lang="en-US" sz="3200" dirty="0" smtClean="0"/>
              <a:t>. Reflexivity </a:t>
            </a:r>
            <a:r>
              <a:rPr lang="en-US" sz="3200" dirty="0"/>
              <a:t>happens when people form trust bases which they then process based on realities and positive outcome weighing these two against the unknowable. </a:t>
            </a:r>
          </a:p>
          <a:p>
            <a:r>
              <a:rPr lang="en-US" sz="3200" dirty="0" smtClean="0"/>
              <a:t> </a:t>
            </a:r>
            <a:endParaRPr lang="en-US" sz="3200" dirty="0"/>
          </a:p>
        </p:txBody>
      </p:sp>
      <p:sp>
        <p:nvSpPr>
          <p:cNvPr id="5" name="Title 1"/>
          <p:cNvSpPr>
            <a:spLocks noGrp="1"/>
          </p:cNvSpPr>
          <p:nvPr>
            <p:ph type="title"/>
          </p:nvPr>
        </p:nvSpPr>
        <p:spPr>
          <a:xfrm>
            <a:off x="457200" y="274638"/>
            <a:ext cx="8229600" cy="1143000"/>
          </a:xfrm>
        </p:spPr>
        <p:txBody>
          <a:bodyPr/>
          <a:lstStyle/>
          <a:p>
            <a:pPr algn="l"/>
            <a:r>
              <a:rPr lang="en-US" dirty="0" smtClean="0"/>
              <a:t>Conclusions</a:t>
            </a:r>
            <a:endParaRPr lang="en-US" dirty="0"/>
          </a:p>
        </p:txBody>
      </p:sp>
    </p:spTree>
    <p:extLst>
      <p:ext uri="{BB962C8B-B14F-4D97-AF65-F5344CB8AC3E}">
        <p14:creationId xmlns:p14="http://schemas.microsoft.com/office/powerpoint/2010/main" val="343238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2012"/>
          </a:xfrm>
        </p:spPr>
        <p:txBody>
          <a:bodyPr>
            <a:normAutofit fontScale="90000"/>
          </a:bodyPr>
          <a:lstStyle/>
          <a:p>
            <a:pPr algn="l"/>
            <a:r>
              <a:rPr lang="en-US" dirty="0" smtClean="0"/>
              <a:t>V. Conclusions</a:t>
            </a:r>
            <a:endParaRPr lang="en-US" dirty="0"/>
          </a:p>
        </p:txBody>
      </p:sp>
      <p:sp>
        <p:nvSpPr>
          <p:cNvPr id="3" name="Content Placeholder 2"/>
          <p:cNvSpPr>
            <a:spLocks noGrp="1"/>
          </p:cNvSpPr>
          <p:nvPr>
            <p:ph idx="1"/>
          </p:nvPr>
        </p:nvSpPr>
        <p:spPr>
          <a:xfrm>
            <a:off x="457200" y="1205626"/>
            <a:ext cx="8229600" cy="5111853"/>
          </a:xfrm>
        </p:spPr>
        <p:txBody>
          <a:bodyPr>
            <a:noAutofit/>
          </a:bodyPr>
          <a:lstStyle/>
          <a:p>
            <a:endParaRPr lang="en-US" dirty="0"/>
          </a:p>
          <a:p>
            <a:pPr marL="0" indent="0">
              <a:buNone/>
            </a:pPr>
            <a:r>
              <a:rPr lang="en-US" dirty="0" smtClean="0"/>
              <a:t>4. Through </a:t>
            </a:r>
            <a:r>
              <a:rPr lang="en-US" dirty="0"/>
              <a:t>the trust bases and reflexive process, individuals or groups reach a trustful state with the notions of arriving at a positive outcome propelling them to take that leap of faith. </a:t>
            </a:r>
          </a:p>
          <a:p>
            <a:endParaRPr lang="en-US" dirty="0" smtClean="0"/>
          </a:p>
        </p:txBody>
      </p:sp>
    </p:spTree>
    <p:extLst>
      <p:ext uri="{BB962C8B-B14F-4D97-AF65-F5344CB8AC3E}">
        <p14:creationId xmlns:p14="http://schemas.microsoft.com/office/powerpoint/2010/main" val="226510391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mtClean="0"/>
              <a:t>Recommendations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i="1" dirty="0"/>
              <a:t>For the future </a:t>
            </a:r>
            <a:r>
              <a:rPr lang="en-US" i="1" dirty="0" err="1"/>
              <a:t>Bangsamoro</a:t>
            </a:r>
            <a:r>
              <a:rPr lang="en-US" i="1" dirty="0"/>
              <a:t> </a:t>
            </a:r>
            <a:endParaRPr lang="en-US" dirty="0"/>
          </a:p>
          <a:p>
            <a:pPr marL="514350" lvl="0" indent="-514350">
              <a:buFont typeface="+mj-lt"/>
              <a:buAutoNum type="arabicPeriod"/>
            </a:pPr>
            <a:r>
              <a:rPr lang="en-US" dirty="0"/>
              <a:t>The Basic Law for the future </a:t>
            </a:r>
            <a:r>
              <a:rPr lang="en-US" dirty="0" err="1"/>
              <a:t>Bangsamoro</a:t>
            </a:r>
            <a:r>
              <a:rPr lang="en-US" dirty="0"/>
              <a:t> should have provisions that will allow the freedom of information. </a:t>
            </a:r>
          </a:p>
          <a:p>
            <a:pPr marL="514350" lvl="0" indent="-514350">
              <a:buFont typeface="+mj-lt"/>
              <a:buAutoNum type="arabicPeriod"/>
            </a:pPr>
            <a:r>
              <a:rPr lang="en-US" dirty="0"/>
              <a:t>Prior to the approval of the Basic Law, the MILF leadership should put in place a mechanism for transparency and open communication where every one’s right to know are respected and attained.</a:t>
            </a:r>
          </a:p>
          <a:p>
            <a:pPr marL="0" indent="0">
              <a:buNone/>
            </a:pPr>
            <a:endParaRPr lang="en-US" dirty="0"/>
          </a:p>
        </p:txBody>
      </p:sp>
    </p:spTree>
    <p:extLst>
      <p:ext uri="{BB962C8B-B14F-4D97-AF65-F5344CB8AC3E}">
        <p14:creationId xmlns:p14="http://schemas.microsoft.com/office/powerpoint/2010/main" val="217564781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62"/>
            <a:ext cx="8229600" cy="1143000"/>
          </a:xfrm>
        </p:spPr>
        <p:txBody>
          <a:bodyPr/>
          <a:lstStyle/>
          <a:p>
            <a:pPr algn="l"/>
            <a:r>
              <a:rPr lang="en-US" dirty="0" smtClean="0"/>
              <a:t>Recommendations</a:t>
            </a:r>
            <a:endParaRPr lang="en-US" dirty="0"/>
          </a:p>
        </p:txBody>
      </p:sp>
      <p:sp>
        <p:nvSpPr>
          <p:cNvPr id="3" name="Content Placeholder 2"/>
          <p:cNvSpPr>
            <a:spLocks noGrp="1"/>
          </p:cNvSpPr>
          <p:nvPr>
            <p:ph idx="1"/>
          </p:nvPr>
        </p:nvSpPr>
        <p:spPr>
          <a:xfrm>
            <a:off x="457200" y="846138"/>
            <a:ext cx="8229600" cy="5645344"/>
          </a:xfrm>
        </p:spPr>
        <p:txBody>
          <a:bodyPr>
            <a:noAutofit/>
          </a:bodyPr>
          <a:lstStyle/>
          <a:p>
            <a:pPr marL="0" indent="0">
              <a:buNone/>
            </a:pPr>
            <a:r>
              <a:rPr lang="en-US" sz="2800" i="1" dirty="0"/>
              <a:t>For the leaders of the MILF and the Government of the Philippines and its agencies  </a:t>
            </a:r>
            <a:endParaRPr lang="en-US" sz="2800" i="1" dirty="0" smtClean="0"/>
          </a:p>
          <a:p>
            <a:pPr marL="0" indent="0">
              <a:buNone/>
            </a:pPr>
            <a:endParaRPr lang="en-US" sz="2800" dirty="0"/>
          </a:p>
          <a:p>
            <a:pPr marL="0" lvl="0" indent="0">
              <a:buNone/>
            </a:pPr>
            <a:r>
              <a:rPr lang="en-US" sz="2800" dirty="0" smtClean="0"/>
              <a:t>3. A trustful </a:t>
            </a:r>
            <a:r>
              <a:rPr lang="en-US" sz="2800" dirty="0"/>
              <a:t>state of leadership of both parties should be </a:t>
            </a:r>
            <a:r>
              <a:rPr lang="en-US" sz="2800" dirty="0" smtClean="0"/>
              <a:t>sustained.</a:t>
            </a:r>
          </a:p>
          <a:p>
            <a:pPr marL="0" lvl="0" indent="0">
              <a:buNone/>
            </a:pPr>
            <a:r>
              <a:rPr lang="en-US" sz="2800" dirty="0" smtClean="0"/>
              <a:t>4. Set</a:t>
            </a:r>
            <a:r>
              <a:rPr lang="en-US" sz="2800" dirty="0"/>
              <a:t>-up institutions and mechanism that will carry on the momentum of trust built after the signing of the </a:t>
            </a:r>
            <a:r>
              <a:rPr lang="en-US" sz="2800" dirty="0" smtClean="0"/>
              <a:t>FAB.</a:t>
            </a:r>
          </a:p>
          <a:p>
            <a:pPr marL="0" lvl="0" indent="0">
              <a:buNone/>
            </a:pPr>
            <a:r>
              <a:rPr lang="en-US" sz="2800" dirty="0" smtClean="0"/>
              <a:t>5. Guarantees </a:t>
            </a:r>
            <a:r>
              <a:rPr lang="en-US" sz="2800" dirty="0"/>
              <a:t>should be in place, making sure that agreements will be implemented, by creating mechanisms and/or policies assuring commitments, obligations and expectations are met. </a:t>
            </a:r>
          </a:p>
        </p:txBody>
      </p:sp>
    </p:spTree>
    <p:extLst>
      <p:ext uri="{BB962C8B-B14F-4D97-AF65-F5344CB8AC3E}">
        <p14:creationId xmlns:p14="http://schemas.microsoft.com/office/powerpoint/2010/main" val="299625997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3196"/>
          </a:xfrm>
        </p:spPr>
        <p:txBody>
          <a:bodyPr>
            <a:normAutofit fontScale="90000"/>
          </a:bodyPr>
          <a:lstStyle/>
          <a:p>
            <a:pPr algn="l"/>
            <a:r>
              <a:rPr lang="en-US" dirty="0" smtClean="0"/>
              <a:t>Recommendations</a:t>
            </a:r>
            <a:endParaRPr lang="en-US" dirty="0"/>
          </a:p>
        </p:txBody>
      </p:sp>
      <p:sp>
        <p:nvSpPr>
          <p:cNvPr id="3" name="Content Placeholder 2"/>
          <p:cNvSpPr>
            <a:spLocks noGrp="1"/>
          </p:cNvSpPr>
          <p:nvPr>
            <p:ph idx="1"/>
          </p:nvPr>
        </p:nvSpPr>
        <p:spPr>
          <a:xfrm>
            <a:off x="457200" y="714045"/>
            <a:ext cx="8526104" cy="5518479"/>
          </a:xfrm>
        </p:spPr>
        <p:txBody>
          <a:bodyPr>
            <a:noAutofit/>
          </a:bodyPr>
          <a:lstStyle/>
          <a:p>
            <a:pPr marL="0" indent="0">
              <a:buNone/>
            </a:pPr>
            <a:r>
              <a:rPr lang="en-US" sz="2700" i="1" dirty="0"/>
              <a:t>For the implementers of peace </a:t>
            </a:r>
            <a:r>
              <a:rPr lang="en-US" sz="2700" i="1" dirty="0" smtClean="0"/>
              <a:t>accords</a:t>
            </a:r>
          </a:p>
          <a:p>
            <a:pPr marL="0" indent="0">
              <a:buNone/>
            </a:pPr>
            <a:endParaRPr lang="en-US" sz="2700" dirty="0"/>
          </a:p>
          <a:p>
            <a:pPr marL="0" lvl="0" indent="0">
              <a:buNone/>
            </a:pPr>
            <a:r>
              <a:rPr lang="en-US" sz="2700" dirty="0" smtClean="0"/>
              <a:t>6. Implementing guidelines</a:t>
            </a:r>
            <a:r>
              <a:rPr lang="en-US" sz="2700" dirty="0"/>
              <a:t>/</a:t>
            </a:r>
            <a:r>
              <a:rPr lang="en-US" sz="2700" dirty="0" smtClean="0"/>
              <a:t>TOR/MOU/MOA should </a:t>
            </a:r>
            <a:r>
              <a:rPr lang="en-US" sz="2700" dirty="0"/>
              <a:t>include provisions that will sustain trust. </a:t>
            </a:r>
          </a:p>
          <a:p>
            <a:pPr marL="0" lvl="0" indent="0">
              <a:buNone/>
            </a:pPr>
            <a:endParaRPr lang="en-US" sz="2700" dirty="0"/>
          </a:p>
          <a:p>
            <a:pPr marL="0" lvl="0" indent="0">
              <a:buNone/>
            </a:pPr>
            <a:r>
              <a:rPr lang="en-US" sz="2700" dirty="0" smtClean="0"/>
              <a:t>7. A clear </a:t>
            </a:r>
            <a:r>
              <a:rPr lang="en-US" sz="2700" dirty="0"/>
              <a:t>delineation of roles, responsibilities, communication channels and transparency mechanisms and a room for flexibility to change what will not </a:t>
            </a:r>
            <a:r>
              <a:rPr lang="en-US" sz="2700" dirty="0" smtClean="0"/>
              <a:t>work should be laid out.</a:t>
            </a:r>
            <a:endParaRPr lang="en-US" sz="2700" dirty="0"/>
          </a:p>
          <a:p>
            <a:pPr marL="0" lvl="0" indent="0">
              <a:buNone/>
            </a:pPr>
            <a:endParaRPr lang="en-US" sz="2700" dirty="0"/>
          </a:p>
          <a:p>
            <a:pPr marL="0" lvl="0" indent="0">
              <a:buNone/>
            </a:pPr>
            <a:r>
              <a:rPr lang="en-US" sz="2700" dirty="0" smtClean="0"/>
              <a:t>8. Mechanism </a:t>
            </a:r>
            <a:r>
              <a:rPr lang="en-US" sz="2700" dirty="0"/>
              <a:t>for sharing of information to the community and the larger society about the developments and updates on the implementation of the </a:t>
            </a:r>
            <a:r>
              <a:rPr lang="en-US" sz="2700" dirty="0" smtClean="0"/>
              <a:t>accord should be in place. </a:t>
            </a:r>
            <a:endParaRPr lang="en-US" sz="2700" dirty="0"/>
          </a:p>
        </p:txBody>
      </p:sp>
    </p:spTree>
    <p:extLst>
      <p:ext uri="{BB962C8B-B14F-4D97-AF65-F5344CB8AC3E}">
        <p14:creationId xmlns:p14="http://schemas.microsoft.com/office/powerpoint/2010/main" val="200473017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Recommendations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i="1" dirty="0"/>
              <a:t>For the </a:t>
            </a:r>
            <a:r>
              <a:rPr lang="en-US" i="1" dirty="0" smtClean="0"/>
              <a:t>community</a:t>
            </a:r>
          </a:p>
          <a:p>
            <a:pPr marL="0" indent="0">
              <a:buNone/>
            </a:pPr>
            <a:endParaRPr lang="en-US" dirty="0"/>
          </a:p>
          <a:p>
            <a:pPr marL="0" lvl="0" indent="0">
              <a:buNone/>
            </a:pPr>
            <a:r>
              <a:rPr lang="en-US" dirty="0" smtClean="0"/>
              <a:t>9. Communities </a:t>
            </a:r>
            <a:r>
              <a:rPr lang="en-US" dirty="0"/>
              <a:t>affected by the armed conflict and violence should take the lead in engaging the </a:t>
            </a:r>
            <a:r>
              <a:rPr lang="en-US" dirty="0" smtClean="0"/>
              <a:t>institutions;</a:t>
            </a:r>
          </a:p>
          <a:p>
            <a:pPr marL="0" lvl="0" indent="0">
              <a:buNone/>
            </a:pPr>
            <a:endParaRPr lang="en-US" dirty="0"/>
          </a:p>
          <a:p>
            <a:pPr marL="0" lvl="0" indent="0">
              <a:buNone/>
            </a:pPr>
            <a:r>
              <a:rPr lang="en-US" dirty="0" smtClean="0"/>
              <a:t>10. Continue </a:t>
            </a:r>
            <a:r>
              <a:rPr lang="en-US" dirty="0"/>
              <a:t>to make your governments (Philippine and the future </a:t>
            </a:r>
            <a:r>
              <a:rPr lang="en-US" dirty="0" err="1"/>
              <a:t>Bangsamoro</a:t>
            </a:r>
            <a:r>
              <a:rPr lang="en-US" dirty="0"/>
              <a:t>) continue to be champions of your rights and freedom.</a:t>
            </a:r>
          </a:p>
        </p:txBody>
      </p:sp>
    </p:spTree>
    <p:extLst>
      <p:ext uri="{BB962C8B-B14F-4D97-AF65-F5344CB8AC3E}">
        <p14:creationId xmlns:p14="http://schemas.microsoft.com/office/powerpoint/2010/main" val="300819629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294967295"/>
          <p:cNvSpPr>
            <a:spLocks noGrp="1"/>
          </p:cNvSpPr>
          <p:nvPr>
            <p:ph type="title"/>
          </p:nvPr>
        </p:nvSpPr>
        <p:spPr>
          <a:xfrm>
            <a:off x="457200" y="273042"/>
            <a:ext cx="8229600" cy="2411557"/>
          </a:xfrm>
        </p:spPr>
        <p:txBody>
          <a:bodyPr/>
          <a:lstStyle/>
          <a:p>
            <a:r>
              <a:rPr lang="en-US" i="1" dirty="0" err="1"/>
              <a:t>Shukran</a:t>
            </a:r>
            <a:r>
              <a:rPr lang="en-US" i="1" dirty="0"/>
              <a:t>, </a:t>
            </a:r>
            <a:r>
              <a:rPr lang="en-US" i="1" dirty="0" err="1"/>
              <a:t>orkun</a:t>
            </a:r>
            <a:r>
              <a:rPr lang="en-US" i="1" dirty="0"/>
              <a:t> </a:t>
            </a:r>
            <a:r>
              <a:rPr lang="en-US" i="1" dirty="0" err="1"/>
              <a:t>charan</a:t>
            </a:r>
            <a:r>
              <a:rPr lang="en-US" i="1" dirty="0"/>
              <a:t>,</a:t>
            </a:r>
            <a:r>
              <a:rPr lang="en-US" dirty="0"/>
              <a:t> </a:t>
            </a:r>
            <a:r>
              <a:rPr lang="en-US" dirty="0" smtClean="0"/>
              <a:t/>
            </a:r>
            <a:br>
              <a:rPr lang="en-US" dirty="0" smtClean="0"/>
            </a:br>
            <a:r>
              <a:rPr lang="en-US" i="1" dirty="0" err="1" smtClean="0"/>
              <a:t>daghang</a:t>
            </a:r>
            <a:r>
              <a:rPr lang="en-US" i="1" dirty="0" smtClean="0"/>
              <a:t> </a:t>
            </a:r>
            <a:r>
              <a:rPr lang="en-US" i="1" dirty="0" err="1"/>
              <a:t>salamat</a:t>
            </a:r>
            <a:r>
              <a:rPr lang="en-US" i="1" dirty="0"/>
              <a:t> – </a:t>
            </a:r>
            <a:r>
              <a:rPr lang="en-US" dirty="0"/>
              <a:t>thank </a:t>
            </a:r>
            <a:r>
              <a:rPr lang="en-US" dirty="0" smtClean="0"/>
              <a:t>you</a:t>
            </a:r>
            <a:r>
              <a:rPr lang="en-US" i="1" dirty="0"/>
              <a:t>!</a:t>
            </a:r>
            <a:endParaRPr dirty="0">
              <a:uFillTx/>
            </a:endParaRPr>
          </a:p>
        </p:txBody>
      </p:sp>
    </p:spTree>
    <p:extLst>
      <p:ext uri="{BB962C8B-B14F-4D97-AF65-F5344CB8AC3E}">
        <p14:creationId xmlns:p14="http://schemas.microsoft.com/office/powerpoint/2010/main" val="20206508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1811</TotalTime>
  <Words>1710</Words>
  <Application>Microsoft Macintosh PowerPoint</Application>
  <PresentationFormat>On-screen Show (4:3)</PresentationFormat>
  <Paragraphs>106</Paragraphs>
  <Slides>24</Slides>
  <Notes>7</Notes>
  <HiddenSlides>0</HiddenSlides>
  <MMClips>0</MMClips>
  <ScaleCrop>false</ScaleCrop>
  <HeadingPairs>
    <vt:vector size="6" baseType="variant">
      <vt:variant>
        <vt:lpstr>Theme</vt:lpstr>
      </vt:variant>
      <vt:variant>
        <vt:i4>1</vt:i4>
      </vt:variant>
      <vt:variant>
        <vt:lpstr>Links</vt:lpstr>
      </vt:variant>
      <vt:variant>
        <vt:i4>3</vt:i4>
      </vt:variant>
      <vt:variant>
        <vt:lpstr>Slide Titles</vt:lpstr>
      </vt:variant>
      <vt:variant>
        <vt:i4>24</vt:i4>
      </vt:variant>
    </vt:vector>
  </HeadingPairs>
  <TitlesOfParts>
    <vt:vector size="28" baseType="lpstr">
      <vt:lpstr>Office Theme</vt:lpstr>
      <vt:lpstr>\\localhost\Users\fredlubang\Documents\00 Masters ACTS\00 MA_ACTS_Action_Research_Chapters\Macintosh HD:Users:fredlubang:Documents:00 Masters ACTS:00 MA_ACTS_Action_Research_Chapters:FINAL_MA_ACTS_AR.docx!OLE_LINK1</vt:lpstr>
      <vt:lpstr>\\localhost\Users\fredlubang\Documents\00 Masters ACTS\00 MA_ACTS_Action_Research_Chapters\Macintosh HD:Users:fredlubang:Documents:00 Masters ACTS:00 MA_ACTS_Action_Research_Chapters:FINAL_MA_ACTS_AR.docx!OLE_LINK12</vt:lpstr>
      <vt:lpstr>\\localhost\Users\fredlubang\Documents\00 Masters ACTS\00 MA_ACTS_Action_Research_Chapters\Macintosh HD:Users:fredlubang:Documents:00 Masters ACTS:00 MA_ACTS_Action_Research_Chapters:FINAL_MA_ACTS_AR-CRE (1)_ayeshua.docx!OLE_LINK1</vt:lpstr>
      <vt:lpstr>The Role of Trust in Peace Accord Implementation: A Case in the Bangsamoro</vt:lpstr>
      <vt:lpstr>“Thank you to Allah (SWT) for giving us the chance to serve. We need to trust each other -- unlike before only our guns talk to each other.” Mujahid Felix Macalimbas, BIAF, JPST member </vt:lpstr>
      <vt:lpstr>“Is this what you’re looking for?”</vt:lpstr>
      <vt:lpstr>PowerPoint Presentation</vt:lpstr>
      <vt:lpstr>PowerPoint Presentation</vt:lpstr>
      <vt:lpstr>“The trust has been affected” Chairman Murad on the Mamasapano incident.  </vt:lpstr>
      <vt:lpstr>Engaging the Moro Islamic Liberation Front  to ban landmines in the 1990s</vt:lpstr>
      <vt:lpstr>Implementing Peace Agreements</vt:lpstr>
      <vt:lpstr>Micro/Individual level</vt:lpstr>
      <vt:lpstr>Organizational/Group level</vt:lpstr>
      <vt:lpstr>Societal level</vt:lpstr>
      <vt:lpstr>PowerPoint Presentation</vt:lpstr>
      <vt:lpstr>PowerPoint Presentation</vt:lpstr>
      <vt:lpstr>Operational Definition of Trust</vt:lpstr>
      <vt:lpstr>FINDINGS</vt:lpstr>
      <vt:lpstr>PowerPoint Presentation</vt:lpstr>
      <vt:lpstr>V. Conclusions</vt:lpstr>
      <vt:lpstr>Conclusions</vt:lpstr>
      <vt:lpstr>V. Conclusions</vt:lpstr>
      <vt:lpstr>Recommendations</vt:lpstr>
      <vt:lpstr>Recommendations</vt:lpstr>
      <vt:lpstr>Recommendations</vt:lpstr>
      <vt:lpstr>Recommendations</vt:lpstr>
      <vt:lpstr>Shukran, orkun charan,  daghang salamat – 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Trust in Peace Accord Implementation: A Case in the Bangsamoro</dc:title>
  <dc:creator>Alfredo Lubang</dc:creator>
  <cp:lastModifiedBy>Alfredo Lubang</cp:lastModifiedBy>
  <cp:revision>12</cp:revision>
  <dcterms:created xsi:type="dcterms:W3CDTF">2015-12-08T17:11:26Z</dcterms:created>
  <dcterms:modified xsi:type="dcterms:W3CDTF">2015-12-09T23:22:53Z</dcterms:modified>
</cp:coreProperties>
</file>