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4" r:id="rId6"/>
    <p:sldId id="265" r:id="rId7"/>
    <p:sldId id="260" r:id="rId8"/>
    <p:sldId id="261" r:id="rId9"/>
    <p:sldId id="262"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7" d="100"/>
          <a:sy n="47" d="100"/>
        </p:scale>
        <p:origin x="-123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8C71BE-3F75-374C-9771-DE1E02232FF4}" type="datetimeFigureOut">
              <a:rPr lang="en-US" smtClean="0"/>
              <a:t>12/9/15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192DFF-2712-FC46-8E04-09B1E9B98BF7}" type="slidenum">
              <a:rPr lang="en-US" smtClean="0"/>
              <a:t>‹#›</a:t>
            </a:fld>
            <a:endParaRPr lang="en-US"/>
          </a:p>
        </p:txBody>
      </p:sp>
    </p:spTree>
    <p:extLst>
      <p:ext uri="{BB962C8B-B14F-4D97-AF65-F5344CB8AC3E}">
        <p14:creationId xmlns:p14="http://schemas.microsoft.com/office/powerpoint/2010/main" val="17855930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192DFF-2712-FC46-8E04-09B1E9B98BF7}" type="slidenum">
              <a:rPr lang="en-US" smtClean="0"/>
              <a:t>5</a:t>
            </a:fld>
            <a:endParaRPr lang="en-US"/>
          </a:p>
        </p:txBody>
      </p:sp>
    </p:spTree>
    <p:extLst>
      <p:ext uri="{BB962C8B-B14F-4D97-AF65-F5344CB8AC3E}">
        <p14:creationId xmlns:p14="http://schemas.microsoft.com/office/powerpoint/2010/main" val="925403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192DFF-2712-FC46-8E04-09B1E9B98BF7}" type="slidenum">
              <a:rPr lang="en-US" smtClean="0"/>
              <a:t>7</a:t>
            </a:fld>
            <a:endParaRPr lang="en-US"/>
          </a:p>
        </p:txBody>
      </p:sp>
    </p:spTree>
    <p:extLst>
      <p:ext uri="{BB962C8B-B14F-4D97-AF65-F5344CB8AC3E}">
        <p14:creationId xmlns:p14="http://schemas.microsoft.com/office/powerpoint/2010/main" val="1994079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1918447"/>
            <a:ext cx="7583488" cy="1470025"/>
          </a:xfrm>
        </p:spPr>
        <p:txBody>
          <a:bodyPr anchor="b" anchorCtr="0"/>
          <a:lstStyle/>
          <a:p>
            <a:r>
              <a:rPr lang="en-US" smtClean="0"/>
              <a:t>Click to edit Master title style</a:t>
            </a:r>
            <a:endParaRPr/>
          </a:p>
        </p:txBody>
      </p:sp>
      <p:sp>
        <p:nvSpPr>
          <p:cNvPr id="3" name="Subtitle 2"/>
          <p:cNvSpPr>
            <a:spLocks noGrp="1"/>
          </p:cNvSpPr>
          <p:nvPr>
            <p:ph type="subTitle" idx="1"/>
          </p:nvPr>
        </p:nvSpPr>
        <p:spPr>
          <a:xfrm>
            <a:off x="779463" y="3478306"/>
            <a:ext cx="7583487" cy="1752600"/>
          </a:xfrm>
        </p:spPr>
        <p:txBody>
          <a:bodyPr>
            <a:normAutofit/>
          </a:bodyPr>
          <a:lstStyle>
            <a:lvl1pPr marL="0" indent="0" algn="ctr">
              <a:spcBef>
                <a:spcPts val="6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7" name="Picture 6"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789081"/>
            <a:ext cx="7583488" cy="1470025"/>
          </a:xfrm>
        </p:spPr>
        <p:txBody>
          <a:bodyPr anchor="ctr" anchorCtr="0"/>
          <a:lstStyle/>
          <a:p>
            <a:r>
              <a:rPr lang="en-US" smtClean="0"/>
              <a:t>Click to edit Master title style</a:t>
            </a:r>
            <a:endParaRPr/>
          </a:p>
        </p:txBody>
      </p:sp>
      <p:sp>
        <p:nvSpPr>
          <p:cNvPr id="3" name="Subtitle 2"/>
          <p:cNvSpPr>
            <a:spLocks noGrp="1"/>
          </p:cNvSpPr>
          <p:nvPr>
            <p:ph type="subTitle" idx="1"/>
          </p:nvPr>
        </p:nvSpPr>
        <p:spPr>
          <a:xfrm>
            <a:off x="779463" y="4724400"/>
            <a:ext cx="7583487" cy="1385047"/>
          </a:xfrm>
        </p:spPr>
        <p:txBody>
          <a:bodyPr anchor="ctr" anchorCtr="0">
            <a:normAutofit/>
          </a:bodyPr>
          <a:lstStyle>
            <a:lvl1pPr marL="0" indent="0" algn="ctr">
              <a:spcBef>
                <a:spcPts val="3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
        <p:nvSpPr>
          <p:cNvPr id="10" name="Picture Placeholder 9"/>
          <p:cNvSpPr>
            <a:spLocks noGrp="1"/>
          </p:cNvSpPr>
          <p:nvPr>
            <p:ph type="pic" sz="quarter" idx="13"/>
          </p:nvPr>
        </p:nvSpPr>
        <p:spPr>
          <a:xfrm>
            <a:off x="3677371" y="2564085"/>
            <a:ext cx="1789259" cy="1729830"/>
          </a:xfrm>
          <a:prstGeom prst="ellipse">
            <a:avLst/>
          </a:prstGeom>
          <a:noFill/>
          <a:ln w="127000">
            <a:solidFill>
              <a:schemeClr val="tx2"/>
            </a:solidFill>
          </a:ln>
          <a:effectLst>
            <a:innerShdw blurRad="101600" dist="76200" dir="13500000">
              <a:prstClr val="black">
                <a:alpha val="57000"/>
              </a:prstClr>
            </a:innerShdw>
          </a:effectLst>
        </p:spPr>
        <p:txBody>
          <a:bodyPr>
            <a:normAutofit/>
          </a:bodyPr>
          <a:lstStyle>
            <a:lvl1pPr marL="0" indent="0" algn="ctr">
              <a:buNone/>
              <a:defRPr sz="1600">
                <a:solidFill>
                  <a:schemeClr val="tx1"/>
                </a:solidFill>
              </a:defRPr>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4446984"/>
            <a:ext cx="9144000" cy="125016"/>
          </a:xfrm>
          <a:prstGeom prst="rect">
            <a:avLst/>
          </a:prstGeom>
        </p:spPr>
      </p:pic>
      <p:pic>
        <p:nvPicPr>
          <p:cNvPr id="7" name="Picture 6" descr="Overlay-FullBackground.jpg"/>
          <p:cNvPicPr>
            <a:picLocks noChangeAspect="1"/>
          </p:cNvPicPr>
          <p:nvPr/>
        </p:nvPicPr>
        <p:blipFill>
          <a:blip r:embed="rId3"/>
          <a:srcRect t="66667"/>
          <a:stretch>
            <a:fillRect/>
          </a:stretch>
        </p:blipFill>
        <p:spPr>
          <a:xfrm>
            <a:off x="0" y="4572000"/>
            <a:ext cx="9144000" cy="2286000"/>
          </a:xfrm>
          <a:prstGeom prst="rect">
            <a:avLst/>
          </a:prstGeom>
        </p:spPr>
      </p:pic>
      <p:sp>
        <p:nvSpPr>
          <p:cNvPr id="2" name="Title 1"/>
          <p:cNvSpPr>
            <a:spLocks noGrp="1"/>
          </p:cNvSpPr>
          <p:nvPr>
            <p:ph type="title"/>
          </p:nvPr>
        </p:nvSpPr>
        <p:spPr>
          <a:xfrm>
            <a:off x="779463" y="2971800"/>
            <a:ext cx="7583487"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79463" y="4724400"/>
            <a:ext cx="7583487" cy="1398494"/>
          </a:xfrm>
        </p:spPr>
        <p:txBody>
          <a:bodyPr vert="horz" lIns="91440" tIns="45720" rIns="91440" bIns="45720" rtlCol="0">
            <a:normAutofit/>
          </a:bodyPr>
          <a:lstStyle>
            <a:lvl1pPr marL="0" indent="0" algn="ctr" defTabSz="914400" rtl="0" eaLnBrk="1" latinLnBrk="0" hangingPunct="1">
              <a:spcBef>
                <a:spcPts val="300"/>
              </a:spcBef>
              <a:buFont typeface="Calisto MT" pitchFamily="18" charset="0"/>
              <a:buNone/>
              <a:defRPr sz="18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5AC8A2-C63C-49A4-89E9-2E4420D2ECA8}"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1" name="Picture 10"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p>
            <a:r>
              <a:rPr lang="en-US" smtClean="0"/>
              <a:t>Click to edit Master title style</a:t>
            </a:r>
            <a:endParaRPr/>
          </a:p>
        </p:txBody>
      </p:sp>
      <p:sp>
        <p:nvSpPr>
          <p:cNvPr id="3" name="Content Placeholder 2"/>
          <p:cNvSpPr>
            <a:spLocks noGrp="1"/>
          </p:cNvSpPr>
          <p:nvPr>
            <p:ph sz="half" idx="1"/>
          </p:nvPr>
        </p:nvSpPr>
        <p:spPr>
          <a:xfrm>
            <a:off x="779463"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96791"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85AC8A2-C63C-49A4-89E9-2E4420D2ECA8}" type="datetimeFigureOut">
              <a:rPr lang="en-US" smtClean="0"/>
              <a:t>12/9/15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3" name="Picture 12"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96791"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96791"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85AC8A2-C63C-49A4-89E9-2E4420D2ECA8}" type="datetimeFigureOut">
              <a:rPr lang="en-US" smtClean="0"/>
              <a:t>12/9/15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85AC8A2-C63C-49A4-89E9-2E4420D2ECA8}" type="datetimeFigureOut">
              <a:rPr lang="en-US" smtClean="0"/>
              <a:t>12/9/15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7E049-B585-4EE6-96C0-EEB30EAA14FD}" type="slidenum">
              <a:rPr lang="en-US" smtClean="0"/>
              <a:t>‹#›</a:t>
            </a:fld>
            <a:endParaRPr lang="en-US"/>
          </a:p>
        </p:txBody>
      </p:sp>
      <p:pic>
        <p:nvPicPr>
          <p:cNvPr id="10" name="Picture 9" descr="Overlay-FullBackground.jpg"/>
          <p:cNvPicPr>
            <a:picLocks noChangeAspect="1"/>
          </p:cNvPicPr>
          <p:nvPr/>
        </p:nvPicPr>
        <p:blipFill>
          <a:blip r:embed="rId3"/>
          <a:srcRect t="21046"/>
          <a:stretch>
            <a:fillRect/>
          </a:stretch>
        </p:blipFill>
        <p:spPr>
          <a:xfrm>
            <a:off x="0" y="1447800"/>
            <a:ext cx="9144000" cy="541468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Date Placeholder 1"/>
          <p:cNvSpPr>
            <a:spLocks noGrp="1"/>
          </p:cNvSpPr>
          <p:nvPr>
            <p:ph type="dt" sz="half" idx="10"/>
          </p:nvPr>
        </p:nvSpPr>
        <p:spPr/>
        <p:txBody>
          <a:bodyPr/>
          <a:lstStyle/>
          <a:p>
            <a:fld id="{D85AC8A2-C63C-49A4-89E9-2E4420D2ECA8}" type="datetimeFigureOut">
              <a:rPr lang="en-US" smtClean="0"/>
              <a:t>12/9/15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sp>
        <p:nvSpPr>
          <p:cNvPr id="2" name="Title 1"/>
          <p:cNvSpPr>
            <a:spLocks noGrp="1"/>
          </p:cNvSpPr>
          <p:nvPr>
            <p:ph type="title"/>
          </p:nvPr>
        </p:nvSpPr>
        <p:spPr>
          <a:xfrm>
            <a:off x="301752" y="273049"/>
            <a:ext cx="3962400" cy="1690221"/>
          </a:xfrm>
        </p:spPr>
        <p:txBody>
          <a:bodyPr vert="horz" lIns="91440" tIns="45720" rIns="91440" bIns="45720" rtlCol="0" anchor="b" anchorCtr="0">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4866401" y="273050"/>
            <a:ext cx="3959352" cy="58531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01752" y="1975104"/>
            <a:ext cx="3962400" cy="3200401"/>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defTabSz="914400" rtl="0" eaLnBrk="1" latinLnBrk="0" hangingPunct="1">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2667000" y="6356350"/>
            <a:ext cx="162261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12/9/15</a:t>
            </a:fld>
            <a:endParaRPr lang="en-US"/>
          </a:p>
        </p:txBody>
      </p:sp>
      <p:sp>
        <p:nvSpPr>
          <p:cNvPr id="6" name="Footer Placeholder 5"/>
          <p:cNvSpPr>
            <a:spLocks noGrp="1"/>
          </p:cNvSpPr>
          <p:nvPr>
            <p:ph type="ftr" sz="quarter" idx="11"/>
          </p:nvPr>
        </p:nvSpPr>
        <p:spPr>
          <a:xfrm>
            <a:off x="242047" y="6356350"/>
            <a:ext cx="1891553"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48338"/>
            <a:ext cx="762000" cy="57626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a:t>
            </a:fld>
            <a:endParaRPr lang="en-US"/>
          </a:p>
        </p:txBody>
      </p:sp>
      <p:pic>
        <p:nvPicPr>
          <p:cNvPr id="10" name="Picture 9"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pic>
        <p:nvPicPr>
          <p:cNvPr id="9" name="Picture 8"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
        <p:nvSpPr>
          <p:cNvPr id="2" name="Title 1"/>
          <p:cNvSpPr>
            <a:spLocks noGrp="1"/>
          </p:cNvSpPr>
          <p:nvPr>
            <p:ph type="title"/>
          </p:nvPr>
        </p:nvSpPr>
        <p:spPr>
          <a:xfrm>
            <a:off x="301752" y="274320"/>
            <a:ext cx="3959352" cy="1691640"/>
          </a:xfrm>
        </p:spPr>
        <p:txBody>
          <a:bodyPr vert="horz" lIns="91440" tIns="45720" rIns="91440" bIns="45720" rtlCol="0" anchor="b" anchorCtr="0">
            <a:noAutofit/>
          </a:bodyPr>
          <a:lstStyle>
            <a:lvl1pPr marL="0" algn="ctr" defTabSz="914400" rtl="0" eaLnBrk="1" latinLnBrk="0" hangingPunct="1">
              <a:spcBef>
                <a:spcPct val="0"/>
              </a:spcBef>
              <a:buNone/>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64608" y="264907"/>
            <a:ext cx="3959352" cy="6328186"/>
          </a:xfrm>
          <a:solidFill>
            <a:schemeClr val="tx1">
              <a:lumMod val="50000"/>
            </a:schemeClr>
          </a:solidFill>
          <a:effectLst>
            <a:outerShdw blurRad="50800" dir="2700000" algn="tl" rotWithShape="0">
              <a:schemeClr val="tx1">
                <a:alpha val="40000"/>
              </a:scheme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01752" y="1970801"/>
            <a:ext cx="3959352" cy="3200400"/>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Font typeface="Calisto MT" pitchFamily="18" charset="0"/>
              <a:buNone/>
            </a:pPr>
            <a:r>
              <a:rPr lang="en-US" smtClean="0"/>
              <a:t>Click to edit Master text styles</a:t>
            </a:r>
          </a:p>
        </p:txBody>
      </p:sp>
      <p:sp>
        <p:nvSpPr>
          <p:cNvPr id="5" name="Date Placeholder 4"/>
          <p:cNvSpPr>
            <a:spLocks noGrp="1"/>
          </p:cNvSpPr>
          <p:nvPr>
            <p:ph type="dt" sz="half" idx="10"/>
          </p:nvPr>
        </p:nvSpPr>
        <p:spPr>
          <a:xfrm>
            <a:off x="2670048" y="6356350"/>
            <a:ext cx="162763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12/9/15</a:t>
            </a:fld>
            <a:endParaRPr lang="en-US"/>
          </a:p>
        </p:txBody>
      </p:sp>
      <p:sp>
        <p:nvSpPr>
          <p:cNvPr id="6" name="Footer Placeholder 5"/>
          <p:cNvSpPr>
            <a:spLocks noGrp="1"/>
          </p:cNvSpPr>
          <p:nvPr>
            <p:ph type="ftr" sz="quarter" idx="11"/>
          </p:nvPr>
        </p:nvSpPr>
        <p:spPr>
          <a:xfrm>
            <a:off x="242047" y="6356350"/>
            <a:ext cx="1892808"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38129"/>
            <a:ext cx="758952" cy="57607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Title 1"/>
          <p:cNvSpPr>
            <a:spLocks noGrp="1"/>
          </p:cNvSpPr>
          <p:nvPr>
            <p:ph type="title"/>
          </p:nvPr>
        </p:nvSpPr>
        <p:spPr>
          <a:xfrm>
            <a:off x="762000" y="4038600"/>
            <a:ext cx="7620000" cy="990600"/>
          </a:xfrm>
        </p:spPr>
        <p:txBody>
          <a:bodyPr vert="horz" lIns="91440" tIns="45720" rIns="91440" bIns="45720" rtlCol="0" anchor="b" anchorCtr="0">
            <a:normAutofit/>
          </a:bodyPr>
          <a:lstStyle>
            <a:lvl1pPr algn="ctr">
              <a:defRPr sz="3600" kern="1200">
                <a:solidFill>
                  <a:schemeClr val="bg2"/>
                </a:solidFill>
                <a:effectLst>
                  <a:outerShdw blurRad="63500" dir="2700000" algn="tl" rotWithShape="0">
                    <a:schemeClr val="tx1">
                      <a:alpha val="40000"/>
                    </a:schemeClr>
                  </a:outerShdw>
                </a:effectLst>
                <a:latin typeface="+mj-lt"/>
                <a:ea typeface="+mn-ea"/>
                <a:cs typeface="+mn-cs"/>
              </a:defRPr>
            </a:lvl1pPr>
          </a:lstStyle>
          <a:p>
            <a:pPr marL="0" lvl="0" indent="0" algn="l" defTabSz="914400" rtl="0" eaLnBrk="1" latinLnBrk="0" hangingPunct="1">
              <a:spcBef>
                <a:spcPts val="2000"/>
              </a:spcBef>
              <a:buFont typeface="Calisto MT" pitchFamily="18" charset="0"/>
              <a:buNone/>
            </a:pPr>
            <a:r>
              <a:rPr lang="en-US" smtClean="0"/>
              <a:t>Click to edit Master title style</a:t>
            </a:r>
            <a:endParaRPr/>
          </a:p>
        </p:txBody>
      </p:sp>
      <p:sp>
        <p:nvSpPr>
          <p:cNvPr id="3" name="Picture Placeholder 2"/>
          <p:cNvSpPr>
            <a:spLocks noGrp="1"/>
          </p:cNvSpPr>
          <p:nvPr>
            <p:ph type="pic" idx="1"/>
          </p:nvPr>
        </p:nvSpPr>
        <p:spPr>
          <a:xfrm>
            <a:off x="342900" y="265176"/>
            <a:ext cx="8458200" cy="3697224"/>
          </a:xfrm>
          <a:solidFill>
            <a:schemeClr val="tx1">
              <a:lumMod val="50000"/>
            </a:schemeClr>
          </a:solidFill>
          <a:effectLst>
            <a:outerShdw blurRad="50800" dir="2700000" algn="tl" rotWithShape="0">
              <a:schemeClr val="tx1">
                <a:alpha val="40000"/>
              </a:schemeClr>
            </a:outerShdw>
          </a:effectLst>
        </p:spPr>
        <p:txBody>
          <a:bodyPr vert="horz" lIns="91440" tIns="45720" rIns="91440" bIns="45720" rtlCol="0">
            <a:normAutofit/>
          </a:bodyPr>
          <a:lstStyle>
            <a:lvl1pPr marL="0" indent="0" algn="ctr" defTabSz="914400" rtl="0" eaLnBrk="1" latinLnBrk="0" hangingPunct="1">
              <a:spcBef>
                <a:spcPts val="2000"/>
              </a:spcBef>
              <a:buFont typeface="Calisto MT" pitchFamily="18" charset="0"/>
              <a:buNone/>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62000" y="5042647"/>
            <a:ext cx="7620000" cy="1129553"/>
          </a:xfrm>
        </p:spPr>
        <p:txBody>
          <a:bodyPr>
            <a:normAutofit/>
          </a:bodyPr>
          <a:lstStyle>
            <a:lvl1pPr marL="0" indent="0" algn="ctr">
              <a:lnSpc>
                <a:spcPct val="1100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5AC8A2-C63C-49A4-89E9-2E4420D2ECA8}" type="datetimeFigureOut">
              <a:rPr lang="en-US" smtClean="0"/>
              <a:t>12/9/15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D85AC8A2-C63C-49A4-89E9-2E4420D2ECA8}" type="datetimeFigureOut">
              <a:rPr lang="en-US" smtClean="0"/>
              <a:t>12/9/15</a:t>
            </a:fld>
            <a:endParaRPr lang="en-US"/>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endParaRPr lang="en-US"/>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74C7E049-B585-4EE6-96C0-EEB30EAA14F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8" name="Picture 7"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Overlay-FullBackground.jpg"/>
          <p:cNvPicPr>
            <a:picLocks noChangeAspect="1"/>
          </p:cNvPicPr>
          <p:nvPr/>
        </p:nvPicPr>
        <p:blipFill>
          <a:blip r:embed="rId2"/>
          <a:srcRect r="14719"/>
          <a:stretch>
            <a:fillRect/>
          </a:stretch>
        </p:blipFill>
        <p:spPr>
          <a:xfrm>
            <a:off x="0" y="4482"/>
            <a:ext cx="7798112" cy="6858000"/>
          </a:xfrm>
          <a:prstGeom prst="rect">
            <a:avLst/>
          </a:prstGeom>
          <a:noFill/>
          <a:ln>
            <a:noFill/>
          </a:ln>
        </p:spPr>
      </p:pic>
      <p:sp>
        <p:nvSpPr>
          <p:cNvPr id="2" name="Vertical Title 1"/>
          <p:cNvSpPr>
            <a:spLocks noGrp="1"/>
          </p:cNvSpPr>
          <p:nvPr>
            <p:ph type="title" orient="vert"/>
          </p:nvPr>
        </p:nvSpPr>
        <p:spPr>
          <a:xfrm>
            <a:off x="7848600" y="457200"/>
            <a:ext cx="1219200" cy="5668963"/>
          </a:xfrm>
        </p:spPr>
        <p:txBody>
          <a:bodyPr vert="eaVert">
            <a:normAutofit/>
          </a:bodyPr>
          <a:lstStyle/>
          <a:p>
            <a:r>
              <a:rPr lang="en-US" smtClean="0"/>
              <a:t>Click to edit Master title style</a:t>
            </a:r>
            <a:endParaRPr/>
          </a:p>
        </p:txBody>
      </p:sp>
      <p:sp>
        <p:nvSpPr>
          <p:cNvPr id="3" name="Vertical Text Placeholder 2"/>
          <p:cNvSpPr>
            <a:spLocks noGrp="1"/>
          </p:cNvSpPr>
          <p:nvPr>
            <p:ph type="body" orient="vert" idx="1"/>
          </p:nvPr>
        </p:nvSpPr>
        <p:spPr>
          <a:xfrm>
            <a:off x="779462" y="457200"/>
            <a:ext cx="6383337" cy="56689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924800" y="6356350"/>
            <a:ext cx="1066800"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10" name="Picture 9" descr="overlay-ruleShadow.png"/>
          <p:cNvPicPr>
            <a:picLocks noChangeAspect="1"/>
          </p:cNvPicPr>
          <p:nvPr/>
        </p:nvPicPr>
        <p:blipFill>
          <a:blip r:embed="rId3"/>
          <a:srcRect r="25031"/>
          <a:stretch>
            <a:fillRect/>
          </a:stretch>
        </p:blipFill>
        <p:spPr>
          <a:xfrm rot="5400000" flipH="1">
            <a:off x="4421262" y="3365075"/>
            <a:ext cx="6855164" cy="12501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62753"/>
            <a:ext cx="7583488" cy="1283167"/>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8" cy="4297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32494" y="6356350"/>
            <a:ext cx="2133600" cy="365125"/>
          </a:xfrm>
          <a:prstGeom prst="rect">
            <a:avLst/>
          </a:prstGeom>
        </p:spPr>
        <p:txBody>
          <a:bodyPr vert="horz" lIns="91440" tIns="45720" rIns="91440" bIns="45720" rtlCol="0" anchor="ctr"/>
          <a:lstStyle>
            <a:lvl1pPr algn="r">
              <a:defRPr sz="1200">
                <a:solidFill>
                  <a:schemeClr val="bg2"/>
                </a:solidFill>
                <a:effectLst>
                  <a:outerShdw blurRad="63500" dir="2700000" algn="tl" rotWithShape="0">
                    <a:schemeClr val="tx1">
                      <a:alpha val="40000"/>
                    </a:schemeClr>
                  </a:outerShdw>
                </a:effectLst>
              </a:defRPr>
            </a:lvl1pPr>
          </a:lstStyle>
          <a:p>
            <a:fld id="{D85AC8A2-C63C-49A4-89E9-2E4420D2ECA8}" type="datetimeFigureOut">
              <a:rPr lang="en-US" smtClean="0"/>
              <a:t>12/9/15</a:t>
            </a:fld>
            <a:endParaRPr lang="en-US"/>
          </a:p>
        </p:txBody>
      </p:sp>
      <p:sp>
        <p:nvSpPr>
          <p:cNvPr id="5" name="Footer Placeholder 4"/>
          <p:cNvSpPr>
            <a:spLocks noGrp="1"/>
          </p:cNvSpPr>
          <p:nvPr>
            <p:ph type="ftr" sz="quarter" idx="3"/>
          </p:nvPr>
        </p:nvSpPr>
        <p:spPr>
          <a:xfrm>
            <a:off x="242047" y="6356350"/>
            <a:ext cx="2895600" cy="365125"/>
          </a:xfrm>
          <a:prstGeom prst="rect">
            <a:avLst/>
          </a:prstGeom>
        </p:spPr>
        <p:txBody>
          <a:bodyPr vert="horz" lIns="91440" tIns="45720" rIns="91440" bIns="45720" rtlCol="0" anchor="ctr"/>
          <a:lstStyle>
            <a:lvl1pPr algn="l">
              <a:defRPr sz="1200">
                <a:solidFill>
                  <a:schemeClr val="bg2"/>
                </a:solidFill>
                <a:effectLst>
                  <a:outerShdw blurRad="63500" dir="2700000" algn="tl" rotWithShape="0">
                    <a:schemeClr val="tx1">
                      <a:alpha val="40000"/>
                    </a:schemeClr>
                  </a:outerShdw>
                </a:effectLst>
              </a:defRPr>
            </a:lvl1pPr>
          </a:lstStyle>
          <a:p>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a:solidFill>
                  <a:schemeClr val="bg2"/>
                </a:solidFill>
                <a:effectLst>
                  <a:outerShdw blurRad="63500" dir="2700000" algn="tl" rotWithShape="0">
                    <a:schemeClr val="tx1">
                      <a:alpha val="40000"/>
                    </a:schemeClr>
                  </a:outerShdw>
                </a:effectLst>
              </a:defRPr>
            </a:lvl1pPr>
          </a:lstStyle>
          <a:p>
            <a:fld id="{74C7E049-B585-4EE6-96C0-EEB30EAA14F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p:titleStyle>
    <p:bodyStyle>
      <a:lvl1pPr marL="282575" indent="-282575" algn="l" defTabSz="914400" rtl="0" eaLnBrk="1" latinLnBrk="0" hangingPunct="1">
        <a:spcBef>
          <a:spcPts val="2000"/>
        </a:spcBef>
        <a:buFont typeface="Calisto MT" pitchFamily="18" charset="0"/>
        <a:buChar char="•"/>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577850" indent="-295275" algn="l" defTabSz="914400" rtl="0" eaLnBrk="1" latinLnBrk="0" hangingPunct="1">
        <a:spcBef>
          <a:spcPts val="600"/>
        </a:spcBef>
        <a:buClr>
          <a:schemeClr val="bg2">
            <a:lumMod val="60000"/>
            <a:lumOff val="40000"/>
          </a:schemeClr>
        </a:buClr>
        <a:buFont typeface="Calisto MT" pitchFamily="18" charset="0"/>
        <a:buChar char="•"/>
        <a:defRPr sz="2200" kern="1200">
          <a:solidFill>
            <a:schemeClr val="bg2"/>
          </a:solidFill>
          <a:effectLst>
            <a:outerShdw blurRad="63500" dir="2700000" algn="tl" rotWithShape="0">
              <a:schemeClr val="tx1">
                <a:alpha val="40000"/>
              </a:schemeClr>
            </a:outerShdw>
          </a:effectLst>
          <a:latin typeface="+mn-lt"/>
          <a:ea typeface="+mn-ea"/>
          <a:cs typeface="+mn-cs"/>
        </a:defRPr>
      </a:lvl2pPr>
      <a:lvl3pPr marL="860425" indent="-282575" algn="l" defTabSz="914400" rtl="0" eaLnBrk="1" latinLnBrk="0" hangingPunct="1">
        <a:spcBef>
          <a:spcPts val="600"/>
        </a:spcBef>
        <a:buFont typeface="Calisto MT" pitchFamily="18" charset="0"/>
        <a:buChar char="•"/>
        <a:defRPr sz="2000" kern="1200">
          <a:solidFill>
            <a:schemeClr val="bg2"/>
          </a:solidFill>
          <a:effectLst>
            <a:outerShdw blurRad="63500" dir="2700000" algn="tl" rotWithShape="0">
              <a:schemeClr val="tx1">
                <a:alpha val="40000"/>
              </a:schemeClr>
            </a:outerShdw>
          </a:effectLst>
          <a:latin typeface="+mn-lt"/>
          <a:ea typeface="+mn-ea"/>
          <a:cs typeface="+mn-cs"/>
        </a:defRPr>
      </a:lvl3pPr>
      <a:lvl4pPr marL="1143000" indent="-282575" algn="l" defTabSz="914400" rtl="0" eaLnBrk="1" latinLnBrk="0" hangingPunct="1">
        <a:spcBef>
          <a:spcPts val="600"/>
        </a:spcBef>
        <a:buClr>
          <a:schemeClr val="bg2">
            <a:lumMod val="60000"/>
            <a:lumOff val="40000"/>
          </a:schemeClr>
        </a:buClr>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4pPr>
      <a:lvl5pPr marL="1425575" indent="-282575" algn="l" defTabSz="914400" rtl="0" eaLnBrk="1" latinLnBrk="0" hangingPunct="1">
        <a:spcBef>
          <a:spcPts val="600"/>
        </a:spcBef>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5pPr>
      <a:lvl6pPr marL="1711325"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6pPr>
      <a:lvl7pPr marL="2000250" indent="-280988" algn="l" defTabSz="914400" rtl="0" eaLnBrk="1" latinLnBrk="0" hangingPunct="1">
        <a:spcBef>
          <a:spcPct val="20000"/>
        </a:spcBef>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7pPr>
      <a:lvl8pPr marL="2290763"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8pPr>
      <a:lvl9pPr marL="2571750" indent="-280988" algn="l" defTabSz="914400" rtl="0" eaLnBrk="1" latinLnBrk="0" hangingPunct="1">
        <a:spcBef>
          <a:spcPct val="20000"/>
        </a:spcBef>
        <a:buFont typeface="Arial" pitchFamily="34" charset="0"/>
        <a:buChar char="•"/>
        <a:defRPr lang="en-US" sz="1800" kern="1200" dirty="0">
          <a:solidFill>
            <a:schemeClr val="bg2"/>
          </a:solidFill>
          <a:effectLst>
            <a:outerShdw blurRad="63500" dir="2700000" algn="tl" rotWithShape="0">
              <a:schemeClr val="tx1">
                <a:alpha val="40000"/>
              </a:scheme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9463" y="1072207"/>
            <a:ext cx="7583488" cy="2316265"/>
          </a:xfrm>
        </p:spPr>
        <p:txBody>
          <a:bodyPr/>
          <a:lstStyle/>
          <a:p>
            <a:r>
              <a:rPr lang="en-US" dirty="0" smtClean="0"/>
              <a:t>Learning lessons from </a:t>
            </a:r>
            <a:r>
              <a:rPr lang="en-US" dirty="0" err="1" smtClean="0"/>
              <a:t>bangsamoro</a:t>
            </a:r>
            <a:r>
              <a:rPr lang="en-US" dirty="0" smtClean="0"/>
              <a:t> experience</a:t>
            </a:r>
            <a:endParaRPr lang="en-US" dirty="0"/>
          </a:p>
        </p:txBody>
      </p:sp>
      <p:sp>
        <p:nvSpPr>
          <p:cNvPr id="3" name="Subtitle 2"/>
          <p:cNvSpPr>
            <a:spLocks noGrp="1"/>
          </p:cNvSpPr>
          <p:nvPr>
            <p:ph type="subTitle" idx="1"/>
          </p:nvPr>
        </p:nvSpPr>
        <p:spPr>
          <a:xfrm>
            <a:off x="779463" y="3478306"/>
            <a:ext cx="7583487" cy="2658016"/>
          </a:xfrm>
        </p:spPr>
        <p:txBody>
          <a:bodyPr>
            <a:normAutofit/>
          </a:bodyPr>
          <a:lstStyle/>
          <a:p>
            <a:endParaRPr lang="en-US" sz="3600" dirty="0" smtClean="0"/>
          </a:p>
          <a:p>
            <a:r>
              <a:rPr lang="en-US" sz="3600" dirty="0" smtClean="0"/>
              <a:t>Abhoud Syed M. Lingga</a:t>
            </a:r>
          </a:p>
          <a:p>
            <a:r>
              <a:rPr lang="en-US" sz="3600" dirty="0" smtClean="0"/>
              <a:t>Institute of </a:t>
            </a:r>
            <a:r>
              <a:rPr lang="en-US" sz="3600" dirty="0" err="1" smtClean="0"/>
              <a:t>Bangsamoro</a:t>
            </a:r>
            <a:r>
              <a:rPr lang="en-US" sz="3600" dirty="0" smtClean="0"/>
              <a:t> Studies</a:t>
            </a:r>
            <a:endParaRPr lang="en-US" sz="3600" dirty="0"/>
          </a:p>
        </p:txBody>
      </p:sp>
    </p:spTree>
    <p:extLst>
      <p:ext uri="{BB962C8B-B14F-4D97-AF65-F5344CB8AC3E}">
        <p14:creationId xmlns:p14="http://schemas.microsoft.com/office/powerpoint/2010/main" val="42931019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436" y="62753"/>
            <a:ext cx="8791435" cy="1283167"/>
          </a:xfrm>
        </p:spPr>
        <p:txBody>
          <a:bodyPr/>
          <a:lstStyle/>
          <a:p>
            <a:pPr lvl="0"/>
            <a:r>
              <a:rPr lang="en-US" sz="3200" dirty="0" smtClean="0">
                <a:effectLst/>
              </a:rPr>
              <a:t/>
            </a:r>
            <a:br>
              <a:rPr lang="en-US" sz="3200" dirty="0" smtClean="0">
                <a:effectLst/>
              </a:rPr>
            </a:br>
            <a:r>
              <a:rPr lang="en-US" sz="3200" dirty="0" smtClean="0">
                <a:effectLst/>
              </a:rPr>
              <a:t>Encouraging </a:t>
            </a:r>
            <a:r>
              <a:rPr lang="en-US" sz="3200" dirty="0">
                <a:effectLst/>
              </a:rPr>
              <a:t>Parties to Negotiate</a:t>
            </a:r>
            <a:r>
              <a:rPr lang="en-PH" sz="3200" dirty="0">
                <a:effectLst/>
              </a:rPr>
              <a:t/>
            </a:r>
            <a:br>
              <a:rPr lang="en-PH" sz="3200" dirty="0">
                <a:effectLst/>
              </a:rPr>
            </a:br>
            <a:endParaRPr lang="en-US" sz="3200" dirty="0"/>
          </a:p>
        </p:txBody>
      </p:sp>
      <p:sp>
        <p:nvSpPr>
          <p:cNvPr id="3" name="Content Placeholder 2"/>
          <p:cNvSpPr>
            <a:spLocks noGrp="1"/>
          </p:cNvSpPr>
          <p:nvPr>
            <p:ph idx="1"/>
          </p:nvPr>
        </p:nvSpPr>
        <p:spPr>
          <a:xfrm>
            <a:off x="779463" y="1828800"/>
            <a:ext cx="7583488" cy="4686919"/>
          </a:xfrm>
        </p:spPr>
        <p:txBody>
          <a:bodyPr>
            <a:normAutofit/>
          </a:bodyPr>
          <a:lstStyle/>
          <a:p>
            <a:pPr lvl="0"/>
            <a:r>
              <a:rPr lang="en-US" dirty="0">
                <a:effectLst/>
              </a:rPr>
              <a:t>Conflicting parties have to be encouraged to negotiate and work towards building </a:t>
            </a:r>
            <a:r>
              <a:rPr lang="en-US" dirty="0" smtClean="0">
                <a:effectLst/>
              </a:rPr>
              <a:t>a settlement </a:t>
            </a:r>
            <a:endParaRPr lang="en-US" dirty="0">
              <a:effectLst/>
            </a:endParaRPr>
          </a:p>
          <a:p>
            <a:pPr lvl="0"/>
            <a:r>
              <a:rPr lang="en-US" dirty="0" smtClean="0">
                <a:effectLst/>
              </a:rPr>
              <a:t>Parties should be made to </a:t>
            </a:r>
            <a:r>
              <a:rPr lang="en-US" dirty="0" err="1" smtClean="0">
                <a:effectLst/>
              </a:rPr>
              <a:t>ealize</a:t>
            </a:r>
            <a:r>
              <a:rPr lang="en-US" dirty="0" smtClean="0">
                <a:effectLst/>
              </a:rPr>
              <a:t> that negotiation </a:t>
            </a:r>
            <a:r>
              <a:rPr lang="en-US" dirty="0">
                <a:effectLst/>
              </a:rPr>
              <a:t>is the preeminent approach to resolve </a:t>
            </a:r>
            <a:r>
              <a:rPr lang="en-US" dirty="0" smtClean="0">
                <a:effectLst/>
              </a:rPr>
              <a:t>conflicts and that </a:t>
            </a:r>
            <a:r>
              <a:rPr lang="en-US" dirty="0">
                <a:effectLst/>
              </a:rPr>
              <a:t>m</a:t>
            </a:r>
            <a:r>
              <a:rPr lang="en-US" dirty="0" smtClean="0">
                <a:effectLst/>
              </a:rPr>
              <a:t>ilitary approach </a:t>
            </a:r>
            <a:r>
              <a:rPr lang="en-US" dirty="0">
                <a:effectLst/>
              </a:rPr>
              <a:t>does not only fail to resolve but in many cases fuel </a:t>
            </a:r>
            <a:r>
              <a:rPr lang="en-US" dirty="0" smtClean="0">
                <a:effectLst/>
              </a:rPr>
              <a:t>conflict</a:t>
            </a:r>
            <a:endParaRPr lang="en-PH" dirty="0">
              <a:effectLst/>
            </a:endParaRPr>
          </a:p>
          <a:p>
            <a:pPr lvl="0"/>
            <a:r>
              <a:rPr lang="en-US" dirty="0">
                <a:effectLst/>
              </a:rPr>
              <a:t>The capacity of conflicting parties to negotiate has to be looked into. This is not about the legal or moral basis of the party’s grievances but the nitty-gritty of negotiations. It is easier to draw to a dialogue a party who feels confident of its capability to </a:t>
            </a:r>
            <a:r>
              <a:rPr lang="en-US" dirty="0" smtClean="0">
                <a:effectLst/>
              </a:rPr>
              <a:t>negotiate</a:t>
            </a:r>
            <a:endParaRPr lang="en-PH" dirty="0">
              <a:effectLst/>
            </a:endParaRPr>
          </a:p>
          <a:p>
            <a:endParaRPr lang="en-US" dirty="0"/>
          </a:p>
        </p:txBody>
      </p:sp>
    </p:spTree>
    <p:extLst>
      <p:ext uri="{BB962C8B-B14F-4D97-AF65-F5344CB8AC3E}">
        <p14:creationId xmlns:p14="http://schemas.microsoft.com/office/powerpoint/2010/main" val="1250395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414" y="62753"/>
            <a:ext cx="8642987" cy="1283167"/>
          </a:xfrm>
        </p:spPr>
        <p:txBody>
          <a:bodyPr/>
          <a:lstStyle/>
          <a:p>
            <a:pPr lvl="0"/>
            <a:r>
              <a:rPr lang="en-US" sz="3600" dirty="0" smtClean="0">
                <a:effectLst/>
              </a:rPr>
              <a:t/>
            </a:r>
            <a:br>
              <a:rPr lang="en-US" sz="3600" dirty="0" smtClean="0">
                <a:effectLst/>
              </a:rPr>
            </a:br>
            <a:r>
              <a:rPr lang="en-US" sz="3600" dirty="0" smtClean="0">
                <a:effectLst/>
              </a:rPr>
              <a:t>Starting </a:t>
            </a:r>
            <a:r>
              <a:rPr lang="en-US" sz="3600" dirty="0">
                <a:effectLst/>
              </a:rPr>
              <a:t>the Negotiations</a:t>
            </a:r>
            <a:r>
              <a:rPr lang="en-PH" dirty="0">
                <a:effectLst/>
              </a:rPr>
              <a:t/>
            </a:r>
            <a:br>
              <a:rPr lang="en-PH" dirty="0">
                <a:effectLst/>
              </a:rPr>
            </a:br>
            <a:endParaRPr lang="en-US" dirty="0"/>
          </a:p>
        </p:txBody>
      </p:sp>
      <p:sp>
        <p:nvSpPr>
          <p:cNvPr id="3" name="Content Placeholder 2"/>
          <p:cNvSpPr>
            <a:spLocks noGrp="1"/>
          </p:cNvSpPr>
          <p:nvPr>
            <p:ph idx="1"/>
          </p:nvPr>
        </p:nvSpPr>
        <p:spPr>
          <a:xfrm>
            <a:off x="779463" y="1828800"/>
            <a:ext cx="7583488" cy="4637432"/>
          </a:xfrm>
        </p:spPr>
        <p:txBody>
          <a:bodyPr>
            <a:normAutofit fontScale="92500" lnSpcReduction="20000"/>
          </a:bodyPr>
          <a:lstStyle/>
          <a:p>
            <a:pPr lvl="0"/>
            <a:r>
              <a:rPr lang="en-US" sz="3200" dirty="0">
                <a:effectLst/>
              </a:rPr>
              <a:t>It is helpful to start the dialogue with no pre-</a:t>
            </a:r>
            <a:r>
              <a:rPr lang="en-US" sz="3200" dirty="0" smtClean="0">
                <a:effectLst/>
              </a:rPr>
              <a:t>conditions</a:t>
            </a:r>
          </a:p>
          <a:p>
            <a:pPr lvl="0"/>
            <a:r>
              <a:rPr lang="en-US" sz="3200" dirty="0" smtClean="0">
                <a:effectLst/>
              </a:rPr>
              <a:t>This </a:t>
            </a:r>
            <a:r>
              <a:rPr lang="en-US" sz="3200" dirty="0">
                <a:effectLst/>
              </a:rPr>
              <a:t>made the start of the talks between Government and the MNLF in 1975 and then the negotiations between the Government and the MILF in 1997 </a:t>
            </a:r>
            <a:r>
              <a:rPr lang="en-US" sz="3200" dirty="0" smtClean="0">
                <a:effectLst/>
              </a:rPr>
              <a:t>easier</a:t>
            </a:r>
          </a:p>
          <a:p>
            <a:pPr lvl="0"/>
            <a:r>
              <a:rPr lang="en-US" sz="3200" dirty="0" smtClean="0">
                <a:effectLst/>
              </a:rPr>
              <a:t> </a:t>
            </a:r>
            <a:r>
              <a:rPr lang="en-US" sz="3200" dirty="0">
                <a:effectLst/>
              </a:rPr>
              <a:t>The decisions of parties to set aside display of flags and other symbols made them unperturbed by the denotations of symbols and concentration were focused on substantive </a:t>
            </a:r>
            <a:r>
              <a:rPr lang="en-US" sz="3200" dirty="0" smtClean="0">
                <a:effectLst/>
              </a:rPr>
              <a:t>issues</a:t>
            </a:r>
            <a:endParaRPr lang="en-PH" sz="3200" dirty="0">
              <a:effectLst/>
            </a:endParaRPr>
          </a:p>
          <a:p>
            <a:endParaRPr lang="en-PH" dirty="0">
              <a:effectLst/>
            </a:endParaRPr>
          </a:p>
          <a:p>
            <a:endParaRPr lang="en-US" dirty="0"/>
          </a:p>
        </p:txBody>
      </p:sp>
    </p:spTree>
    <p:extLst>
      <p:ext uri="{BB962C8B-B14F-4D97-AF65-F5344CB8AC3E}">
        <p14:creationId xmlns:p14="http://schemas.microsoft.com/office/powerpoint/2010/main" val="5051968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920" y="62753"/>
            <a:ext cx="8725458" cy="1283167"/>
          </a:xfrm>
        </p:spPr>
        <p:txBody>
          <a:bodyPr/>
          <a:lstStyle/>
          <a:p>
            <a:pPr lvl="0"/>
            <a:r>
              <a:rPr lang="en-US" sz="3600" dirty="0" smtClean="0">
                <a:effectLst/>
              </a:rPr>
              <a:t/>
            </a:r>
            <a:br>
              <a:rPr lang="en-US" sz="3600" dirty="0" smtClean="0">
                <a:effectLst/>
              </a:rPr>
            </a:br>
            <a:r>
              <a:rPr lang="en-US" sz="3600" dirty="0" smtClean="0">
                <a:effectLst/>
              </a:rPr>
              <a:t>Conducting </a:t>
            </a:r>
            <a:r>
              <a:rPr lang="en-US" sz="3600" dirty="0">
                <a:effectLst/>
              </a:rPr>
              <a:t>the Negotiations</a:t>
            </a:r>
            <a:r>
              <a:rPr lang="en-PH" dirty="0">
                <a:effectLst/>
              </a:rPr>
              <a:t/>
            </a:r>
            <a:br>
              <a:rPr lang="en-PH" dirty="0">
                <a:effectLst/>
              </a:rPr>
            </a:br>
            <a:endParaRPr lang="en-US" dirty="0"/>
          </a:p>
        </p:txBody>
      </p:sp>
      <p:sp>
        <p:nvSpPr>
          <p:cNvPr id="3" name="Content Placeholder 2"/>
          <p:cNvSpPr>
            <a:spLocks noGrp="1"/>
          </p:cNvSpPr>
          <p:nvPr>
            <p:ph idx="1"/>
          </p:nvPr>
        </p:nvSpPr>
        <p:spPr>
          <a:xfrm>
            <a:off x="779463" y="1828800"/>
            <a:ext cx="7583488" cy="4620937"/>
          </a:xfrm>
        </p:spPr>
        <p:txBody>
          <a:bodyPr>
            <a:normAutofit fontScale="92500" lnSpcReduction="10000"/>
          </a:bodyPr>
          <a:lstStyle/>
          <a:p>
            <a:pPr lvl="0"/>
            <a:r>
              <a:rPr lang="en-US" dirty="0" smtClean="0">
                <a:effectLst/>
              </a:rPr>
              <a:t>Building trust between parties is very important</a:t>
            </a:r>
            <a:endParaRPr lang="en-PH" dirty="0">
              <a:effectLst/>
            </a:endParaRPr>
          </a:p>
          <a:p>
            <a:r>
              <a:rPr lang="en-US" dirty="0">
                <a:effectLst/>
              </a:rPr>
              <a:t>The role of a third party is helpful to bring together conflicting parties to talk </a:t>
            </a:r>
            <a:r>
              <a:rPr lang="en-US" dirty="0" smtClean="0">
                <a:effectLst/>
              </a:rPr>
              <a:t>peace </a:t>
            </a:r>
          </a:p>
          <a:p>
            <a:pPr lvl="0"/>
            <a:r>
              <a:rPr lang="en-US" dirty="0">
                <a:effectLst/>
              </a:rPr>
              <a:t>While talking peace, ceasefire is significant to keep the peace process going and to preserve whatever gains achieved. It provides space to build confidence among conflicting </a:t>
            </a:r>
            <a:r>
              <a:rPr lang="en-US" dirty="0" smtClean="0">
                <a:effectLst/>
              </a:rPr>
              <a:t>parties </a:t>
            </a:r>
            <a:endParaRPr lang="en-PH" dirty="0">
              <a:effectLst/>
            </a:endParaRPr>
          </a:p>
          <a:p>
            <a:pPr lvl="0"/>
            <a:r>
              <a:rPr lang="en-US" dirty="0">
                <a:effectLst/>
              </a:rPr>
              <a:t>The leadership of conflicting parties must be able to rally support for the peace process. The support of influential institutions like the military, </a:t>
            </a:r>
            <a:r>
              <a:rPr lang="en-US" dirty="0" smtClean="0">
                <a:effectLst/>
              </a:rPr>
              <a:t>Congress</a:t>
            </a:r>
            <a:r>
              <a:rPr lang="en-US" dirty="0">
                <a:effectLst/>
              </a:rPr>
              <a:t>, media, </a:t>
            </a:r>
            <a:r>
              <a:rPr lang="en-US" dirty="0" smtClean="0">
                <a:effectLst/>
              </a:rPr>
              <a:t>business, civil society </a:t>
            </a:r>
            <a:r>
              <a:rPr lang="en-US" dirty="0">
                <a:effectLst/>
              </a:rPr>
              <a:t>and the religious strengthen </a:t>
            </a:r>
            <a:r>
              <a:rPr lang="en-US" dirty="0" smtClean="0">
                <a:effectLst/>
              </a:rPr>
              <a:t>parties’ </a:t>
            </a:r>
            <a:r>
              <a:rPr lang="en-US" dirty="0">
                <a:effectLst/>
              </a:rPr>
              <a:t>position to search for creative measures in resolving the conflict. </a:t>
            </a:r>
            <a:endParaRPr lang="en-PH" dirty="0">
              <a:effectLst/>
            </a:endParaRPr>
          </a:p>
          <a:p>
            <a:endParaRPr lang="en-PH" dirty="0">
              <a:effectLst/>
            </a:endParaRPr>
          </a:p>
          <a:p>
            <a:endParaRPr lang="en-US" dirty="0"/>
          </a:p>
        </p:txBody>
      </p:sp>
    </p:spTree>
    <p:extLst>
      <p:ext uri="{BB962C8B-B14F-4D97-AF65-F5344CB8AC3E}">
        <p14:creationId xmlns:p14="http://schemas.microsoft.com/office/powerpoint/2010/main" val="68389558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920" y="62753"/>
            <a:ext cx="8725458" cy="1283167"/>
          </a:xfrm>
        </p:spPr>
        <p:txBody>
          <a:bodyPr/>
          <a:lstStyle/>
          <a:p>
            <a:pPr lvl="0"/>
            <a:r>
              <a:rPr lang="en-US" sz="3600" dirty="0" smtClean="0">
                <a:effectLst/>
              </a:rPr>
              <a:t/>
            </a:r>
            <a:br>
              <a:rPr lang="en-US" sz="3600" dirty="0" smtClean="0">
                <a:effectLst/>
              </a:rPr>
            </a:br>
            <a:r>
              <a:rPr lang="en-US" sz="3600" dirty="0" smtClean="0">
                <a:effectLst/>
              </a:rPr>
              <a:t>Conducting </a:t>
            </a:r>
            <a:r>
              <a:rPr lang="en-US" sz="3600" dirty="0">
                <a:effectLst/>
              </a:rPr>
              <a:t>the Negotiations</a:t>
            </a:r>
            <a:r>
              <a:rPr lang="en-PH" dirty="0">
                <a:effectLst/>
              </a:rPr>
              <a:t/>
            </a:r>
            <a:br>
              <a:rPr lang="en-PH" dirty="0">
                <a:effectLst/>
              </a:rPr>
            </a:br>
            <a:endParaRPr lang="en-US" dirty="0"/>
          </a:p>
        </p:txBody>
      </p:sp>
      <p:sp>
        <p:nvSpPr>
          <p:cNvPr id="3" name="Content Placeholder 2"/>
          <p:cNvSpPr>
            <a:spLocks noGrp="1"/>
          </p:cNvSpPr>
          <p:nvPr>
            <p:ph idx="1"/>
          </p:nvPr>
        </p:nvSpPr>
        <p:spPr>
          <a:xfrm>
            <a:off x="779463" y="1828800"/>
            <a:ext cx="7583488" cy="4752901"/>
          </a:xfrm>
        </p:spPr>
        <p:txBody>
          <a:bodyPr>
            <a:normAutofit/>
          </a:bodyPr>
          <a:lstStyle/>
          <a:p>
            <a:pPr lvl="0"/>
            <a:r>
              <a:rPr lang="en-US" dirty="0">
                <a:effectLst/>
              </a:rPr>
              <a:t>Without necessarily abandoning the bargaining method in negotiation proposals should be framed as problem solving </a:t>
            </a:r>
            <a:r>
              <a:rPr lang="en-US" dirty="0" smtClean="0">
                <a:effectLst/>
              </a:rPr>
              <a:t>method</a:t>
            </a:r>
          </a:p>
          <a:p>
            <a:pPr lvl="0"/>
            <a:r>
              <a:rPr lang="en-US" dirty="0" smtClean="0">
                <a:effectLst/>
              </a:rPr>
              <a:t>Conduct of regular consultations with stakeholders</a:t>
            </a:r>
          </a:p>
          <a:p>
            <a:pPr lvl="0"/>
            <a:r>
              <a:rPr lang="en-US" dirty="0" smtClean="0">
                <a:effectLst/>
              </a:rPr>
              <a:t>Representation of minority groups in the contested territory</a:t>
            </a:r>
            <a:endParaRPr lang="en-PH" dirty="0">
              <a:effectLst/>
            </a:endParaRPr>
          </a:p>
          <a:p>
            <a:pPr lvl="0"/>
            <a:r>
              <a:rPr lang="en-US" dirty="0">
                <a:effectLst/>
              </a:rPr>
              <a:t>Seek assistance of experts on some </a:t>
            </a:r>
            <a:r>
              <a:rPr lang="en-US" dirty="0" smtClean="0">
                <a:effectLst/>
              </a:rPr>
              <a:t>issues</a:t>
            </a:r>
            <a:endParaRPr lang="en-US" dirty="0">
              <a:effectLst/>
            </a:endParaRPr>
          </a:p>
          <a:p>
            <a:pPr lvl="1"/>
            <a:r>
              <a:rPr lang="en-US" dirty="0" smtClean="0">
                <a:effectLst/>
              </a:rPr>
              <a:t>Independent Commission on Policing (ICP)</a:t>
            </a:r>
          </a:p>
          <a:p>
            <a:pPr lvl="1"/>
            <a:r>
              <a:rPr lang="en-US" dirty="0" smtClean="0">
                <a:effectLst/>
              </a:rPr>
              <a:t>Transitional Justice and Reconciliation Commission (TJRC)</a:t>
            </a:r>
          </a:p>
          <a:p>
            <a:pPr lvl="1"/>
            <a:endParaRPr lang="en-PH" dirty="0">
              <a:effectLst/>
            </a:endParaRPr>
          </a:p>
        </p:txBody>
      </p:sp>
    </p:spTree>
    <p:extLst>
      <p:ext uri="{BB962C8B-B14F-4D97-AF65-F5344CB8AC3E}">
        <p14:creationId xmlns:p14="http://schemas.microsoft.com/office/powerpoint/2010/main" val="417290678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920" y="62753"/>
            <a:ext cx="8725458" cy="1283167"/>
          </a:xfrm>
        </p:spPr>
        <p:txBody>
          <a:bodyPr/>
          <a:lstStyle/>
          <a:p>
            <a:pPr lvl="0"/>
            <a:r>
              <a:rPr lang="en-US" sz="3600" dirty="0" smtClean="0">
                <a:effectLst/>
              </a:rPr>
              <a:t/>
            </a:r>
            <a:br>
              <a:rPr lang="en-US" sz="3600" dirty="0" smtClean="0">
                <a:effectLst/>
              </a:rPr>
            </a:br>
            <a:r>
              <a:rPr lang="en-US" sz="3600" dirty="0" smtClean="0">
                <a:effectLst/>
              </a:rPr>
              <a:t>Conducting </a:t>
            </a:r>
            <a:r>
              <a:rPr lang="en-US" sz="3600" dirty="0">
                <a:effectLst/>
              </a:rPr>
              <a:t>the Negotiations</a:t>
            </a:r>
            <a:r>
              <a:rPr lang="en-PH" dirty="0">
                <a:effectLst/>
              </a:rPr>
              <a:t/>
            </a:r>
            <a:br>
              <a:rPr lang="en-PH" dirty="0">
                <a:effectLst/>
              </a:rPr>
            </a:br>
            <a:endParaRPr lang="en-US" dirty="0"/>
          </a:p>
        </p:txBody>
      </p:sp>
      <p:sp>
        <p:nvSpPr>
          <p:cNvPr id="3" name="Content Placeholder 2"/>
          <p:cNvSpPr>
            <a:spLocks noGrp="1"/>
          </p:cNvSpPr>
          <p:nvPr>
            <p:ph idx="1"/>
          </p:nvPr>
        </p:nvSpPr>
        <p:spPr>
          <a:xfrm>
            <a:off x="779463" y="1828800"/>
            <a:ext cx="7583488" cy="4752901"/>
          </a:xfrm>
        </p:spPr>
        <p:txBody>
          <a:bodyPr>
            <a:normAutofit/>
          </a:bodyPr>
          <a:lstStyle/>
          <a:p>
            <a:pPr lvl="0"/>
            <a:r>
              <a:rPr lang="en-US" sz="2600" dirty="0" smtClean="0">
                <a:effectLst/>
              </a:rPr>
              <a:t>Even </a:t>
            </a:r>
            <a:r>
              <a:rPr lang="en-US" sz="2600" dirty="0">
                <a:effectLst/>
              </a:rPr>
              <a:t>if the negotiations drag on for long time, encourage parties to keep talking </a:t>
            </a:r>
            <a:r>
              <a:rPr lang="en-US" sz="2600" dirty="0" smtClean="0">
                <a:effectLst/>
              </a:rPr>
              <a:t>peace</a:t>
            </a:r>
            <a:endParaRPr lang="en-PH" sz="2600" dirty="0">
              <a:effectLst/>
            </a:endParaRPr>
          </a:p>
          <a:p>
            <a:r>
              <a:rPr lang="en-US" sz="2600" dirty="0">
                <a:effectLst/>
              </a:rPr>
              <a:t>The danger in a long-drawn peace talks is “negotiation fatigue” if people do not see any result. It is important that whatever agreement reached (even how small) should be implemented. Agreements on ceasefire, and return and rehabilitation of evacuees are important steps that have to be undertaken before or simultaneous with discussion on substantive </a:t>
            </a:r>
            <a:r>
              <a:rPr lang="en-US" sz="2600" dirty="0" smtClean="0">
                <a:effectLst/>
              </a:rPr>
              <a:t>issues</a:t>
            </a:r>
            <a:endParaRPr lang="en-US" sz="2600" dirty="0"/>
          </a:p>
        </p:txBody>
      </p:sp>
    </p:spTree>
    <p:extLst>
      <p:ext uri="{BB962C8B-B14F-4D97-AF65-F5344CB8AC3E}">
        <p14:creationId xmlns:p14="http://schemas.microsoft.com/office/powerpoint/2010/main" val="327708337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3600" dirty="0" smtClean="0">
                <a:effectLst/>
              </a:rPr>
              <a:t/>
            </a:r>
            <a:br>
              <a:rPr lang="en-US" sz="3600" dirty="0" smtClean="0">
                <a:effectLst/>
              </a:rPr>
            </a:br>
            <a:r>
              <a:rPr lang="en-US" sz="3600" dirty="0" smtClean="0">
                <a:effectLst/>
              </a:rPr>
              <a:t>Preserving </a:t>
            </a:r>
            <a:r>
              <a:rPr lang="en-US" sz="3600" dirty="0">
                <a:effectLst/>
              </a:rPr>
              <a:t>the Gains</a:t>
            </a:r>
            <a:r>
              <a:rPr lang="en-PH" sz="3600" dirty="0">
                <a:effectLst/>
              </a:rPr>
              <a:t/>
            </a:r>
            <a:br>
              <a:rPr lang="en-PH" sz="3600" dirty="0">
                <a:effectLst/>
              </a:rPr>
            </a:br>
            <a:endParaRPr lang="en-US" sz="3600" dirty="0"/>
          </a:p>
        </p:txBody>
      </p:sp>
      <p:sp>
        <p:nvSpPr>
          <p:cNvPr id="3" name="Content Placeholder 2"/>
          <p:cNvSpPr>
            <a:spLocks noGrp="1"/>
          </p:cNvSpPr>
          <p:nvPr>
            <p:ph idx="1"/>
          </p:nvPr>
        </p:nvSpPr>
        <p:spPr>
          <a:xfrm>
            <a:off x="779463" y="1828800"/>
            <a:ext cx="7583488" cy="5029200"/>
          </a:xfrm>
        </p:spPr>
        <p:txBody>
          <a:bodyPr>
            <a:normAutofit fontScale="85000" lnSpcReduction="20000"/>
          </a:bodyPr>
          <a:lstStyle/>
          <a:p>
            <a:pPr lvl="0"/>
            <a:r>
              <a:rPr lang="en-US" sz="2800" dirty="0">
                <a:effectLst/>
              </a:rPr>
              <a:t>Establishing infrastructure for the peace process is extremely necessary to preserve the gains of the peace process. This has to be done base on needs. </a:t>
            </a:r>
            <a:endParaRPr lang="en-PH" sz="2800" dirty="0">
              <a:effectLst/>
            </a:endParaRPr>
          </a:p>
          <a:p>
            <a:pPr lvl="1"/>
            <a:r>
              <a:rPr lang="en-US" sz="2800" dirty="0">
                <a:effectLst/>
              </a:rPr>
              <a:t> </a:t>
            </a:r>
            <a:r>
              <a:rPr lang="en-US" sz="2800" dirty="0" smtClean="0">
                <a:effectLst/>
              </a:rPr>
              <a:t>Negotiations:</a:t>
            </a:r>
          </a:p>
          <a:p>
            <a:pPr lvl="2"/>
            <a:r>
              <a:rPr lang="en-US" sz="2800" dirty="0" smtClean="0">
                <a:effectLst/>
              </a:rPr>
              <a:t>International Contact Group (ICG)</a:t>
            </a:r>
          </a:p>
          <a:p>
            <a:pPr marL="577850" lvl="2" indent="0">
              <a:buNone/>
            </a:pPr>
            <a:endParaRPr lang="en-US" sz="2800" dirty="0" smtClean="0">
              <a:effectLst/>
            </a:endParaRPr>
          </a:p>
          <a:p>
            <a:pPr lvl="1"/>
            <a:r>
              <a:rPr lang="en-US" sz="2800" dirty="0" smtClean="0">
                <a:effectLst/>
              </a:rPr>
              <a:t>Security</a:t>
            </a:r>
          </a:p>
          <a:p>
            <a:pPr lvl="2"/>
            <a:r>
              <a:rPr lang="en-US" sz="2800" dirty="0" smtClean="0">
                <a:effectLst/>
              </a:rPr>
              <a:t>Local monitoring team (LMT)</a:t>
            </a:r>
          </a:p>
          <a:p>
            <a:pPr lvl="2"/>
            <a:r>
              <a:rPr lang="en-US" sz="2800" dirty="0" smtClean="0">
                <a:effectLst/>
              </a:rPr>
              <a:t>Coordinating Committee on the Cessation of Hostilities (CCCH)</a:t>
            </a:r>
          </a:p>
          <a:p>
            <a:pPr lvl="2"/>
            <a:r>
              <a:rPr lang="en-US" sz="2800" dirty="0" smtClean="0">
                <a:effectLst/>
              </a:rPr>
              <a:t>Ad Hoc Joint Action Group (AHJAG) </a:t>
            </a:r>
          </a:p>
          <a:p>
            <a:pPr lvl="2"/>
            <a:r>
              <a:rPr lang="en-US" sz="2800" dirty="0" smtClean="0">
                <a:effectLst/>
              </a:rPr>
              <a:t>International Monitoring Team (IMT)</a:t>
            </a:r>
          </a:p>
          <a:p>
            <a:pPr lvl="1"/>
            <a:endParaRPr lang="en-US" dirty="0" smtClean="0">
              <a:effectLst/>
            </a:endParaRPr>
          </a:p>
          <a:p>
            <a:pPr marL="0" indent="0">
              <a:buNone/>
            </a:pPr>
            <a:r>
              <a:rPr lang="en-US" dirty="0" smtClean="0">
                <a:effectLst/>
              </a:rPr>
              <a:t>	</a:t>
            </a:r>
            <a:endParaRPr lang="en-PH" dirty="0">
              <a:effectLst/>
            </a:endParaRPr>
          </a:p>
          <a:p>
            <a:endParaRPr lang="en-US" dirty="0"/>
          </a:p>
        </p:txBody>
      </p:sp>
    </p:spTree>
    <p:extLst>
      <p:ext uri="{BB962C8B-B14F-4D97-AF65-F5344CB8AC3E}">
        <p14:creationId xmlns:p14="http://schemas.microsoft.com/office/powerpoint/2010/main" val="93384059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After the negotiations</a:t>
            </a:r>
            <a:endParaRPr lang="en-US" sz="3600" dirty="0"/>
          </a:p>
        </p:txBody>
      </p:sp>
      <p:sp>
        <p:nvSpPr>
          <p:cNvPr id="3" name="Content Placeholder 2"/>
          <p:cNvSpPr>
            <a:spLocks noGrp="1"/>
          </p:cNvSpPr>
          <p:nvPr>
            <p:ph idx="1"/>
          </p:nvPr>
        </p:nvSpPr>
        <p:spPr>
          <a:xfrm>
            <a:off x="779463" y="1828800"/>
            <a:ext cx="7583488" cy="4785892"/>
          </a:xfrm>
        </p:spPr>
        <p:txBody>
          <a:bodyPr>
            <a:normAutofit/>
          </a:bodyPr>
          <a:lstStyle/>
          <a:p>
            <a:pPr lvl="0"/>
            <a:r>
              <a:rPr lang="en-US" dirty="0">
                <a:effectLst/>
              </a:rPr>
              <a:t>After an agreement is signed, it is important to have a road map of implementation and benchmarks to guide parties to the agreement, third parties intervener and funding institutions in implementing the </a:t>
            </a:r>
            <a:r>
              <a:rPr lang="en-US" dirty="0" smtClean="0">
                <a:effectLst/>
              </a:rPr>
              <a:t>agreement </a:t>
            </a:r>
            <a:endParaRPr lang="en-PH" dirty="0">
              <a:effectLst/>
            </a:endParaRPr>
          </a:p>
          <a:p>
            <a:pPr lvl="0"/>
            <a:r>
              <a:rPr lang="en-US" dirty="0">
                <a:effectLst/>
              </a:rPr>
              <a:t>Even after an agreement is signed, do not disband the negotiating panels and other infrastructures </a:t>
            </a:r>
            <a:r>
              <a:rPr lang="en-US" dirty="0" smtClean="0">
                <a:effectLst/>
              </a:rPr>
              <a:t>until </a:t>
            </a:r>
            <a:r>
              <a:rPr lang="en-US" dirty="0">
                <a:effectLst/>
              </a:rPr>
              <a:t>the parties are fully satisfied that the agreement is fully </a:t>
            </a:r>
            <a:r>
              <a:rPr lang="en-US" dirty="0" smtClean="0">
                <a:effectLst/>
              </a:rPr>
              <a:t>implemented</a:t>
            </a:r>
            <a:r>
              <a:rPr lang="en-US" dirty="0">
                <a:effectLst/>
              </a:rPr>
              <a:t> </a:t>
            </a:r>
            <a:endParaRPr lang="en-PH" dirty="0">
              <a:effectLst/>
            </a:endParaRPr>
          </a:p>
          <a:p>
            <a:pPr lvl="0"/>
            <a:r>
              <a:rPr lang="en-US" dirty="0">
                <a:effectLst/>
              </a:rPr>
              <a:t>Establish monitor on implementation of the peace </a:t>
            </a:r>
            <a:r>
              <a:rPr lang="en-US" dirty="0" smtClean="0">
                <a:effectLst/>
              </a:rPr>
              <a:t>agreement </a:t>
            </a:r>
          </a:p>
          <a:p>
            <a:pPr lvl="1"/>
            <a:r>
              <a:rPr lang="en-US" dirty="0" smtClean="0">
                <a:effectLst/>
              </a:rPr>
              <a:t>Third Party Monitoring Team (TPMT)</a:t>
            </a:r>
            <a:endParaRPr lang="en-PH" dirty="0">
              <a:effectLst/>
            </a:endParaRPr>
          </a:p>
          <a:p>
            <a:endParaRPr lang="en-PH" dirty="0">
              <a:effectLst/>
            </a:endParaRPr>
          </a:p>
          <a:p>
            <a:endParaRPr lang="en-US" dirty="0"/>
          </a:p>
        </p:txBody>
      </p:sp>
    </p:spTree>
    <p:extLst>
      <p:ext uri="{BB962C8B-B14F-4D97-AF65-F5344CB8AC3E}">
        <p14:creationId xmlns:p14="http://schemas.microsoft.com/office/powerpoint/2010/main" val="16490011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a:p>
            <a:pPr marL="0" indent="0">
              <a:buNone/>
            </a:pPr>
            <a:r>
              <a:rPr lang="en-US" sz="3600" dirty="0">
                <a:solidFill>
                  <a:srgbClr val="0000FF"/>
                </a:solidFill>
              </a:rPr>
              <a:t>In conceptualizing creative approaches to a conflict situation it is useful to learn from the experiences of </a:t>
            </a:r>
            <a:r>
              <a:rPr lang="en-US" sz="3600" dirty="0" smtClean="0">
                <a:solidFill>
                  <a:srgbClr val="0000FF"/>
                </a:solidFill>
              </a:rPr>
              <a:t>others  </a:t>
            </a:r>
            <a:endParaRPr lang="en-PH" sz="3600" dirty="0">
              <a:solidFill>
                <a:srgbClr val="0000FF"/>
              </a:solidFill>
            </a:endParaRPr>
          </a:p>
          <a:p>
            <a:endParaRPr lang="en-US" dirty="0"/>
          </a:p>
        </p:txBody>
      </p:sp>
    </p:spTree>
    <p:extLst>
      <p:ext uri="{BB962C8B-B14F-4D97-AF65-F5344CB8AC3E}">
        <p14:creationId xmlns:p14="http://schemas.microsoft.com/office/powerpoint/2010/main" val="406390782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reflections</a:t>
            </a:r>
            <a:endParaRPr lang="en-US" dirty="0"/>
          </a:p>
        </p:txBody>
      </p:sp>
      <p:sp>
        <p:nvSpPr>
          <p:cNvPr id="3" name="Content Placeholder 2"/>
          <p:cNvSpPr>
            <a:spLocks noGrp="1"/>
          </p:cNvSpPr>
          <p:nvPr>
            <p:ph idx="1"/>
          </p:nvPr>
        </p:nvSpPr>
        <p:spPr>
          <a:xfrm>
            <a:off x="779463" y="1828800"/>
            <a:ext cx="7583488" cy="4653928"/>
          </a:xfrm>
        </p:spPr>
        <p:txBody>
          <a:bodyPr>
            <a:normAutofit fontScale="85000" lnSpcReduction="20000"/>
          </a:bodyPr>
          <a:lstStyle/>
          <a:p>
            <a:pPr marL="0" indent="0">
              <a:buNone/>
            </a:pPr>
            <a:r>
              <a:rPr lang="en-US" sz="3600" dirty="0" smtClean="0">
                <a:solidFill>
                  <a:srgbClr val="0000FF"/>
                </a:solidFill>
              </a:rPr>
              <a:t>In considering the lessons </a:t>
            </a:r>
            <a:r>
              <a:rPr lang="en-US" sz="3600" dirty="0">
                <a:solidFill>
                  <a:srgbClr val="0000FF"/>
                </a:solidFill>
              </a:rPr>
              <a:t>learned from </a:t>
            </a:r>
            <a:r>
              <a:rPr lang="en-US" sz="3600" dirty="0" smtClean="0">
                <a:solidFill>
                  <a:srgbClr val="0000FF"/>
                </a:solidFill>
              </a:rPr>
              <a:t>the negotiations between the Philippine Government and the Moro Islamic Liberation Front caution has to be taken because not all of these lessons might </a:t>
            </a:r>
            <a:r>
              <a:rPr lang="en-US" sz="3600" dirty="0">
                <a:solidFill>
                  <a:srgbClr val="0000FF"/>
                </a:solidFill>
              </a:rPr>
              <a:t>be relevant </a:t>
            </a:r>
            <a:r>
              <a:rPr lang="en-US" sz="3600" dirty="0" smtClean="0">
                <a:solidFill>
                  <a:srgbClr val="0000FF"/>
                </a:solidFill>
              </a:rPr>
              <a:t>for every conflict possesses </a:t>
            </a:r>
            <a:r>
              <a:rPr lang="en-US" sz="3600" dirty="0">
                <a:solidFill>
                  <a:srgbClr val="0000FF"/>
                </a:solidFill>
              </a:rPr>
              <a:t>its own distinctive characteristics. Every conflict has its own history, context, issues and intensity.  The approach and process to address them must be responsive to the circumstances.  </a:t>
            </a:r>
          </a:p>
          <a:p>
            <a:r>
              <a:rPr lang="en-US" dirty="0" smtClean="0"/>
              <a:t> </a:t>
            </a:r>
            <a:endParaRPr lang="en-PH" dirty="0"/>
          </a:p>
          <a:p>
            <a:endParaRPr lang="en-US" dirty="0"/>
          </a:p>
        </p:txBody>
      </p:sp>
    </p:spTree>
    <p:extLst>
      <p:ext uri="{BB962C8B-B14F-4D97-AF65-F5344CB8AC3E}">
        <p14:creationId xmlns:p14="http://schemas.microsoft.com/office/powerpoint/2010/main" val="411272563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recedent">
  <a:themeElements>
    <a:clrScheme name="Precedent">
      <a:dk1>
        <a:srgbClr val="921F07"/>
      </a:dk1>
      <a:lt1>
        <a:sysClr val="window" lastClr="FFFFFF"/>
      </a:lt1>
      <a:dk2>
        <a:srgbClr val="333333"/>
      </a:dk2>
      <a:lt2>
        <a:srgbClr val="E5E5D3"/>
      </a:lt2>
      <a:accent1>
        <a:srgbClr val="993232"/>
      </a:accent1>
      <a:accent2>
        <a:srgbClr val="9B6C34"/>
      </a:accent2>
      <a:accent3>
        <a:srgbClr val="736C5D"/>
      </a:accent3>
      <a:accent4>
        <a:srgbClr val="C9972B"/>
      </a:accent4>
      <a:accent5>
        <a:srgbClr val="C95F2B"/>
      </a:accent5>
      <a:accent6>
        <a:srgbClr val="8F7A05"/>
      </a:accent6>
      <a:hlink>
        <a:srgbClr val="933926"/>
      </a:hlink>
      <a:folHlink>
        <a:srgbClr val="916019"/>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Precedent">
      <a:fillStyleLst>
        <a:solidFill>
          <a:schemeClr val="phClr"/>
        </a:solidFill>
        <a:gradFill rotWithShape="1">
          <a:gsLst>
            <a:gs pos="0">
              <a:schemeClr val="phClr">
                <a:tint val="100000"/>
                <a:shade val="90000"/>
                <a:satMod val="135000"/>
              </a:schemeClr>
            </a:gs>
            <a:gs pos="100000">
              <a:schemeClr val="phClr">
                <a:tint val="100000"/>
                <a:shade val="30000"/>
                <a:satMod val="135000"/>
              </a:schemeClr>
            </a:gs>
          </a:gsLst>
          <a:path path="circle">
            <a:fillToRect l="70000" t="10000" b="70000"/>
          </a:path>
        </a:gradFill>
        <a:blipFill rotWithShape="1">
          <a:blip xmlns:r="http://schemas.openxmlformats.org/officeDocument/2006/relationships" r:embed="rId1">
            <a:duotone>
              <a:schemeClr val="phClr">
                <a:shade val="10000"/>
                <a:satMod val="135000"/>
              </a:schemeClr>
              <a:schemeClr val="phClr">
                <a:satMod val="150000"/>
                <a:lumMod val="110000"/>
              </a:schemeClr>
            </a:duotone>
          </a:blip>
          <a:stretch/>
        </a:blip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dir="4800000" sx="103000" sy="103000" rotWithShape="0">
              <a:srgbClr val="000000">
                <a:alpha val="45000"/>
              </a:srgbClr>
            </a:outerShdw>
          </a:effectLst>
          <a:scene3d>
            <a:camera prst="orthographicFront">
              <a:rot lat="0" lon="0" rev="0"/>
            </a:camera>
            <a:lightRig rig="balanced" dir="tl">
              <a:rot lat="0" lon="0" rev="3000000"/>
            </a:lightRig>
          </a:scene3d>
          <a:sp3d prstMaterial="softEdge">
            <a:bevelT w="0" h="0"/>
          </a:sp3d>
        </a:effectStyle>
        <a:effectStyle>
          <a:effectLst>
            <a:innerShdw blurRad="127000" dist="38100" dir="13200000">
              <a:srgbClr val="000000">
                <a:alpha val="75000"/>
              </a:srgbClr>
            </a:innerShdw>
            <a:outerShdw blurRad="38100" dist="12700" dir="1800000" sx="101000" sy="101000" rotWithShape="0">
              <a:srgbClr val="000000">
                <a:alpha val="40000"/>
              </a:srgbClr>
            </a:outerShdw>
            <a:reflection blurRad="127000" stA="25000" endPos="30000" dist="12700" dir="5400000" sy="-100000" rotWithShape="0"/>
          </a:effectLst>
          <a:scene3d>
            <a:camera prst="orthographicFront">
              <a:rot lat="0" lon="0" rev="0"/>
            </a:camera>
            <a:lightRig rig="twoPt" dir="t">
              <a:rot lat="0" lon="0" rev="1200000"/>
            </a:lightRig>
          </a:scene3d>
          <a:sp3d>
            <a:bevelT w="0" h="0"/>
          </a:sp3d>
        </a:effectStyle>
      </a:effectStyleLst>
      <a:bgFillStyleLst>
        <a:solidFill>
          <a:schemeClr val="phClr"/>
        </a:solidFill>
        <a:gradFill rotWithShape="1">
          <a:gsLst>
            <a:gs pos="0">
              <a:schemeClr val="phClr">
                <a:tint val="100000"/>
                <a:shade val="90000"/>
                <a:satMod val="135000"/>
              </a:schemeClr>
            </a:gs>
            <a:gs pos="100000">
              <a:schemeClr val="phClr">
                <a:shade val="30000"/>
                <a:satMod val="150000"/>
              </a:schemeClr>
            </a:gs>
          </a:gsLst>
          <a:path path="circle">
            <a:fillToRect t="10000" r="70000" b="70000"/>
          </a:path>
        </a:gradFill>
        <a:blipFill rotWithShape="1">
          <a:blip xmlns:r="http://schemas.openxmlformats.org/officeDocument/2006/relationships" r:embed="rId2">
            <a:duotone>
              <a:schemeClr val="phClr">
                <a:shade val="10000"/>
                <a:satMod val="130000"/>
                <a:lumMod val="80000"/>
              </a:schemeClr>
              <a:schemeClr val="phClr">
                <a:satMod val="15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Precedent.thmx</Template>
  <TotalTime>946</TotalTime>
  <Words>598</Words>
  <Application>Microsoft Macintosh PowerPoint</Application>
  <PresentationFormat>On-screen Show (4:3)</PresentationFormat>
  <Paragraphs>52</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Precedent</vt:lpstr>
      <vt:lpstr>Learning lessons from bangsamoro experience</vt:lpstr>
      <vt:lpstr> Encouraging Parties to Negotiate </vt:lpstr>
      <vt:lpstr> Starting the Negotiations </vt:lpstr>
      <vt:lpstr> Conducting the Negotiations </vt:lpstr>
      <vt:lpstr> Conducting the Negotiations </vt:lpstr>
      <vt:lpstr> Conducting the Negotiations </vt:lpstr>
      <vt:lpstr> Preserving the Gains </vt:lpstr>
      <vt:lpstr>After the negotiations</vt:lpstr>
      <vt:lpstr>reflection</vt:lpstr>
      <vt:lpstr>reflections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lessons from bangsamoro experience</dc:title>
  <dc:creator>Abhoud Syed Lingga</dc:creator>
  <cp:lastModifiedBy>CPCS CPCS</cp:lastModifiedBy>
  <cp:revision>12</cp:revision>
  <dcterms:created xsi:type="dcterms:W3CDTF">2015-12-08T09:50:21Z</dcterms:created>
  <dcterms:modified xsi:type="dcterms:W3CDTF">2015-12-09T03:34:30Z</dcterms:modified>
</cp:coreProperties>
</file>